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1" r:id="rId1"/>
  </p:sldMasterIdLst>
  <p:notesMasterIdLst>
    <p:notesMasterId r:id="rId47"/>
  </p:notesMasterIdLst>
  <p:handoutMasterIdLst>
    <p:handoutMasterId r:id="rId48"/>
  </p:handoutMasterIdLst>
  <p:sldIdLst>
    <p:sldId id="259" r:id="rId2"/>
    <p:sldId id="324" r:id="rId3"/>
    <p:sldId id="317" r:id="rId4"/>
    <p:sldId id="271" r:id="rId5"/>
    <p:sldId id="273" r:id="rId6"/>
    <p:sldId id="322" r:id="rId7"/>
    <p:sldId id="319" r:id="rId8"/>
    <p:sldId id="321" r:id="rId9"/>
    <p:sldId id="312" r:id="rId10"/>
    <p:sldId id="314" r:id="rId11"/>
    <p:sldId id="275" r:id="rId12"/>
    <p:sldId id="329" r:id="rId13"/>
    <p:sldId id="276" r:id="rId14"/>
    <p:sldId id="277" r:id="rId15"/>
    <p:sldId id="315" r:id="rId16"/>
    <p:sldId id="327" r:id="rId17"/>
    <p:sldId id="328" r:id="rId18"/>
    <p:sldId id="280" r:id="rId19"/>
    <p:sldId id="281" r:id="rId20"/>
    <p:sldId id="282" r:id="rId21"/>
    <p:sldId id="283" r:id="rId22"/>
    <p:sldId id="326" r:id="rId23"/>
    <p:sldId id="325" r:id="rId24"/>
    <p:sldId id="284" r:id="rId25"/>
    <p:sldId id="285" r:id="rId26"/>
    <p:sldId id="316" r:id="rId27"/>
    <p:sldId id="289" r:id="rId28"/>
    <p:sldId id="290" r:id="rId29"/>
    <p:sldId id="291" r:id="rId30"/>
    <p:sldId id="292" r:id="rId31"/>
    <p:sldId id="293" r:id="rId32"/>
    <p:sldId id="294" r:id="rId33"/>
    <p:sldId id="295" r:id="rId34"/>
    <p:sldId id="296" r:id="rId35"/>
    <p:sldId id="297" r:id="rId36"/>
    <p:sldId id="298" r:id="rId37"/>
    <p:sldId id="330" r:id="rId38"/>
    <p:sldId id="331" r:id="rId39"/>
    <p:sldId id="332" r:id="rId40"/>
    <p:sldId id="302" r:id="rId41"/>
    <p:sldId id="303" r:id="rId42"/>
    <p:sldId id="304" r:id="rId43"/>
    <p:sldId id="305" r:id="rId44"/>
    <p:sldId id="306" r:id="rId45"/>
    <p:sldId id="309" r:id="rId46"/>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2" autoAdjust="0"/>
    <p:restoredTop sz="57259" autoAdjust="0"/>
  </p:normalViewPr>
  <p:slideViewPr>
    <p:cSldViewPr>
      <p:cViewPr varScale="1">
        <p:scale>
          <a:sx n="80" d="100"/>
          <a:sy n="80" d="100"/>
        </p:scale>
        <p:origin x="-848"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EEF468-C6A9-C249-BA3F-A743F3A9D936}" type="datetimeFigureOut">
              <a:rPr lang="en-US" smtClean="0"/>
              <a:t>9/24/13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DE35F-FD4D-D845-9E3A-4B59673B1DD9}" type="slidenum">
              <a:rPr lang="en-US" smtClean="0"/>
              <a:t>‹#›</a:t>
            </a:fld>
            <a:endParaRPr lang="en-US"/>
          </a:p>
        </p:txBody>
      </p:sp>
    </p:spTree>
    <p:extLst>
      <p:ext uri="{BB962C8B-B14F-4D97-AF65-F5344CB8AC3E}">
        <p14:creationId xmlns:p14="http://schemas.microsoft.com/office/powerpoint/2010/main" val="1007673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9/24/13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313963973"/>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2</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smtClean="0"/>
          </a:p>
        </p:txBody>
      </p:sp>
      <p:sp>
        <p:nvSpPr>
          <p:cNvPr id="4" name="灯片编号占位符 3"/>
          <p:cNvSpPr>
            <a:spLocks noGrp="1"/>
          </p:cNvSpPr>
          <p:nvPr>
            <p:ph type="sldNum" sz="quarter" idx="10"/>
          </p:nvPr>
        </p:nvSpPr>
        <p:spPr/>
        <p:txBody>
          <a:bodyPr/>
          <a:lstStyle/>
          <a:p>
            <a:fld id="{FFB0E9E7-F069-4F66-9799-7BD5E06E51A4}" type="slidenum">
              <a:rPr lang="en-US" smtClean="0"/>
              <a:t>11</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 improve the amplitude, we begin by identifying the difference between the amplitude of the attenuator and the actual internal multiple for the simplest 2 layered case and then we will discuss the the more general case of n reflectors</a:t>
            </a:r>
          </a:p>
          <a:p>
            <a:r>
              <a:rPr lang="en-US" baseline="0" dirty="0" smtClean="0"/>
              <a:t>…</a:t>
            </a:r>
          </a:p>
          <a:p>
            <a:r>
              <a:rPr lang="en-US" baseline="0" dirty="0" smtClean="0"/>
              <a:t>In this case of two reflector, it is relatively easy to see where the fix resides in terms of the data, and that fix for too much T01,T10 come from the b1(z) combination from the inner integral.  </a:t>
            </a:r>
          </a:p>
        </p:txBody>
      </p:sp>
      <p:sp>
        <p:nvSpPr>
          <p:cNvPr id="4" name="灯片编号占位符 3"/>
          <p:cNvSpPr>
            <a:spLocks noGrp="1"/>
          </p:cNvSpPr>
          <p:nvPr>
            <p:ph type="sldNum" sz="quarter" idx="10"/>
          </p:nvPr>
        </p:nvSpPr>
        <p:spPr/>
        <p:txBody>
          <a:bodyPr/>
          <a:lstStyle/>
          <a:p>
            <a:fld id="{FFB0E9E7-F069-4F66-9799-7BD5E06E51A4}" type="slidenum">
              <a:rPr lang="en-US" smtClean="0"/>
              <a:t>12</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 us look at a more complex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the analysis is much more complicated and t</a:t>
            </a:r>
            <a:r>
              <a:rPr lang="en-US" dirty="0" smtClean="0"/>
              <a:t>he difference is depend on the transmission coefficients down to and including the shallowest downward reflection.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moving an attenuator into an eliminator needs to correct for a sequence of transmission coefficient at and above the shallowest reflector corresponding to a specific internal multiple. </a:t>
            </a:r>
            <a:endParaRPr lang="en-US" dirty="0" smtClean="0"/>
          </a:p>
        </p:txBody>
      </p:sp>
      <p:sp>
        <p:nvSpPr>
          <p:cNvPr id="4" name="灯片编号占位符 3"/>
          <p:cNvSpPr>
            <a:spLocks noGrp="1"/>
          </p:cNvSpPr>
          <p:nvPr>
            <p:ph type="sldNum" sz="quarter" idx="10"/>
          </p:nvPr>
        </p:nvSpPr>
        <p:spPr/>
        <p:txBody>
          <a:bodyPr/>
          <a:lstStyle/>
          <a:p>
            <a:fld id="{FFB0E9E7-F069-4F66-9799-7BD5E06E51A4}" type="slidenum">
              <a:rPr lang="en-US" smtClean="0"/>
              <a:t>13</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14</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15</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5,Clearer explanation of choosing the middle integral.</a:t>
            </a:r>
          </a:p>
          <a:p>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16</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5,Clearer explanation of choosing the middle integral.</a:t>
            </a:r>
            <a:endParaRPr lang="en-US" baseline="0" dirty="0" smtClean="0"/>
          </a:p>
          <a:p>
            <a:r>
              <a:rPr lang="en-US" baseline="0" dirty="0" smtClean="0"/>
              <a:t>Moving an attenuator into an eliminator needs to correct for a sequence of transmission coefficient at and above the shallowest reflector corresponding to a specific internal multiple.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procedure is complicated……..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灯片编号占位符 3"/>
          <p:cNvSpPr>
            <a:spLocks noGrp="1"/>
          </p:cNvSpPr>
          <p:nvPr>
            <p:ph type="sldNum" sz="quarter" idx="10"/>
          </p:nvPr>
        </p:nvSpPr>
        <p:spPr/>
        <p:txBody>
          <a:bodyPr/>
          <a:lstStyle/>
          <a:p>
            <a:fld id="{FFB0E9E7-F069-4F66-9799-7BD5E06E51A4}" type="slidenum">
              <a:rPr lang="en-US" smtClean="0"/>
              <a:t>17</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 needs to be removed</a:t>
            </a:r>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18</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19</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20</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ISS</a:t>
            </a:r>
            <a:r>
              <a:rPr lang="en-US" baseline="0" dirty="0" smtClean="0"/>
              <a:t> first order internal multiples attenuator provides the exact time and approximate amplitude of all first order internal multiples that have a single downward reflection at any reflector.</a:t>
            </a:r>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3</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b1(z)and g(z) both consider only primaries</a:t>
            </a:r>
            <a:r>
              <a:rPr lang="en-US" baseline="0" dirty="0" smtClean="0"/>
              <a:t> as input.</a:t>
            </a:r>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21</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b1(z)and g(z) both consider only primaries</a:t>
            </a:r>
            <a:r>
              <a:rPr lang="en-US" baseline="0" dirty="0" smtClean="0"/>
              <a:t> as input.</a:t>
            </a:r>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22</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b1(z)and g(z) both consider only primaries</a:t>
            </a:r>
            <a:r>
              <a:rPr lang="en-US" baseline="0" dirty="0" smtClean="0"/>
              <a:t> as input.</a:t>
            </a:r>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23</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24</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25</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26</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27</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28</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29</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30</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On shore data</a:t>
            </a:r>
            <a:r>
              <a:rPr lang="en-US" baseline="0" dirty="0" smtClean="0"/>
              <a:t>, and  off shore data</a:t>
            </a:r>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4</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31</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32</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33</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34</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35</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36</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37</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38</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39</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40</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5</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41</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42</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43</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44</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45</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6</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7</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algorithm benefits from the previous work of </a:t>
            </a:r>
            <a:r>
              <a:rPr lang="en-US" dirty="0" err="1" smtClean="0"/>
              <a:t>Welberth</a:t>
            </a:r>
            <a:r>
              <a:rPr lang="en-US" baseline="0" dirty="0" smtClean="0"/>
              <a:t> Herrera. And it is a generalization of the work.</a:t>
            </a:r>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8</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FB0E9E7-F069-4F66-9799-7BD5E06E51A4}" type="slidenum">
              <a:rPr lang="en-US" smtClean="0"/>
              <a:t>9</a:t>
            </a:fld>
            <a:endParaRPr lang="en-US"/>
          </a:p>
        </p:txBody>
      </p:sp>
    </p:spTree>
    <p:extLst>
      <p:ext uri="{BB962C8B-B14F-4D97-AF65-F5344CB8AC3E}">
        <p14:creationId xmlns:p14="http://schemas.microsoft.com/office/powerpoint/2010/main" val="382942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t>10</a:t>
            </a:fld>
            <a:endParaRPr lang="en-US"/>
          </a:p>
        </p:txBody>
      </p:sp>
    </p:spTree>
    <p:extLst>
      <p:ext uri="{BB962C8B-B14F-4D97-AF65-F5344CB8AC3E}">
        <p14:creationId xmlns:p14="http://schemas.microsoft.com/office/powerpoint/2010/main" val="382942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BB9C5F81-ED46-7149-B141-AB44B69A300D}" type="datetime1">
              <a:rPr lang="en-US" smtClean="0">
                <a:solidFill>
                  <a:srgbClr val="FFFFFF"/>
                </a:solidFill>
              </a:rPr>
              <a:t>9/24/13</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chemeClr val="tx2"/>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1159DA-D2B8-5B42-B01A-3D9F2F6458A7}" type="datetime1">
              <a:rPr lang="en-US" smtClean="0"/>
              <a:t>9/24/13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2E3857-5ABF-E548-9456-9C07D472DA49}" type="datetime1">
              <a:rPr lang="en-US" smtClean="0"/>
              <a:t>9/24/13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345DE3-07EC-C842-AFC0-52D19CB8329F}" type="datetime1">
              <a:rPr lang="en-US" smtClean="0"/>
              <a:t>9/24/13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DFE306-305D-864E-BBB5-A1F8DFA3E15D}" type="datetime1">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4812507"/>
            <a:ext cx="762000" cy="273844"/>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5F4661-C08D-D84A-93C9-06553E4F25C6}" type="datetime1">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580ED5-3A5A-374B-9720-0095165D730C}" type="datetime1">
              <a:rPr lang="en-US" smtClean="0"/>
              <a:t>9/24/13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26FE8A-26FC-EA4E-8D61-2CC52542C48C}" type="datetime1">
              <a:rPr lang="en-US" smtClean="0"/>
              <a:t>9/24/13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6E63E-E1E6-1146-9ABD-25C9F6163E5B}" type="datetime1">
              <a:rPr lang="en-US" smtClean="0"/>
              <a:t>9/24/13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354CE6-4A30-4143-98DD-0565DF404916}" type="datetime1">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18126B-A4BF-5F4F-82EB-5E2C1868D269}" type="datetime1">
              <a:rPr lang="en-US" smtClean="0"/>
              <a:t>9/24/13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8D0B6DFC-8473-034F-9709-F3A1DD6A50B7}" type="datetime1">
              <a:rPr lang="en-US" smtClean="0"/>
              <a:t>9/24/13</a:t>
            </a:fld>
            <a:endParaRPr lang="en-US" sz="1400" dirty="0">
              <a:solidFill>
                <a:schemeClr val="tx2"/>
              </a:solidFill>
            </a:endParaRPr>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chemeClr val="tx2"/>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1028700"/>
            <a:ext cx="8264770" cy="1371600"/>
          </a:xfrm>
        </p:spPr>
        <p:txBody>
          <a:bodyPr>
            <a:noAutofit/>
          </a:bodyPr>
          <a:lstStyle/>
          <a:p>
            <a:r>
              <a:rPr lang="en-US" sz="2400" dirty="0" smtClean="0"/>
              <a:t>An algorithm for the elimination of all first order internal multiples from all reflectors in a 1D medium: theory and TESTS including bandwidth and noise</a:t>
            </a:r>
            <a:endParaRPr lang="en-US" sz="2400" dirty="0"/>
          </a:p>
        </p:txBody>
      </p:sp>
      <p:sp>
        <p:nvSpPr>
          <p:cNvPr id="5" name="Subtitle 4"/>
          <p:cNvSpPr>
            <a:spLocks noGrp="1"/>
          </p:cNvSpPr>
          <p:nvPr>
            <p:ph type="subTitle" idx="1"/>
          </p:nvPr>
        </p:nvSpPr>
        <p:spPr/>
        <p:txBody>
          <a:bodyPr/>
          <a:lstStyle/>
          <a:p>
            <a:endParaRPr lang="en-US" dirty="0" smtClean="0"/>
          </a:p>
          <a:p>
            <a:r>
              <a:rPr lang="en-US" dirty="0" smtClean="0"/>
              <a:t>Yanglei Zou</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4552950"/>
            <a:ext cx="2786822" cy="580589"/>
          </a:xfrm>
          <a:prstGeom prst="rect">
            <a:avLst/>
          </a:prstGeom>
        </p:spPr>
      </p:pic>
      <p:sp>
        <p:nvSpPr>
          <p:cNvPr id="3" name="Slide Number Placeholder 2"/>
          <p:cNvSpPr>
            <a:spLocks noGrp="1"/>
          </p:cNvSpPr>
          <p:nvPr>
            <p:ph type="sldNum" sz="quarter" idx="12"/>
          </p:nvPr>
        </p:nvSpPr>
        <p:spPr/>
        <p:txBody>
          <a:bodyPr/>
          <a:lstStyle/>
          <a:p>
            <a:fld id="{8F82E0A0-C266-4798-8C8F-B9F91E9DA37E}" type="slidenum">
              <a:rPr lang="en-US" smtClean="0">
                <a:solidFill>
                  <a:schemeClr val="tx2"/>
                </a:solidFill>
              </a:rPr>
              <a:pPr/>
              <a:t>1</a:t>
            </a:fld>
            <a:endParaRPr lang="en-US" dirty="0">
              <a:solidFill>
                <a:schemeClr val="tx2"/>
              </a:solidFill>
            </a:endParaRPr>
          </a:p>
        </p:txBody>
      </p:sp>
    </p:spTree>
    <p:extLst>
      <p:ext uri="{BB962C8B-B14F-4D97-AF65-F5344CB8AC3E}">
        <p14:creationId xmlns:p14="http://schemas.microsoft.com/office/powerpoint/2010/main" val="25146815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648200" y="4095750"/>
            <a:ext cx="1825752" cy="8229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2000" dirty="0" smtClean="0">
                <a:solidFill>
                  <a:srgbClr val="000000"/>
                </a:solidFill>
              </a:rPr>
              <a:t>Numerical Tests</a:t>
            </a:r>
            <a:endParaRPr lang="en-US" sz="2000" kern="1200" dirty="0">
              <a:solidFill>
                <a:srgbClr val="000000"/>
              </a:solidFill>
            </a:endParaRPr>
          </a:p>
        </p:txBody>
      </p:sp>
      <p:sp>
        <p:nvSpPr>
          <p:cNvPr id="18" name="任意多边形 17"/>
          <p:cNvSpPr/>
          <p:nvPr/>
        </p:nvSpPr>
        <p:spPr>
          <a:xfrm>
            <a:off x="6629400" y="4095750"/>
            <a:ext cx="1825752" cy="8229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2000" dirty="0" smtClean="0">
                <a:solidFill>
                  <a:srgbClr val="000000"/>
                </a:solidFill>
              </a:rPr>
              <a:t>Conclusion</a:t>
            </a:r>
            <a:endParaRPr lang="en-US" sz="2000" kern="1200" dirty="0">
              <a:solidFill>
                <a:srgbClr val="000000"/>
              </a:solidFill>
            </a:endParaRPr>
          </a:p>
        </p:txBody>
      </p:sp>
      <p:sp>
        <p:nvSpPr>
          <p:cNvPr id="19" name="右大括号 18"/>
          <p:cNvSpPr/>
          <p:nvPr/>
        </p:nvSpPr>
        <p:spPr>
          <a:xfrm rot="16200000">
            <a:off x="6452632" y="2596118"/>
            <a:ext cx="192018" cy="2734082"/>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矩形 4"/>
          <p:cNvSpPr/>
          <p:nvPr/>
        </p:nvSpPr>
        <p:spPr>
          <a:xfrm>
            <a:off x="1677925" y="231094"/>
            <a:ext cx="5579347" cy="487313"/>
          </a:xfrm>
          <a:prstGeom prst="rect">
            <a:avLst/>
          </a:prstGeom>
        </p:spPr>
        <p:txBody>
          <a:bodyPr wrap="square">
            <a:spAutoFit/>
          </a:bodyPr>
          <a:lstStyle/>
          <a:p>
            <a:pPr lvl="0" algn="ctr" defTabSz="800100">
              <a:lnSpc>
                <a:spcPct val="90000"/>
              </a:lnSpc>
              <a:spcBef>
                <a:spcPct val="0"/>
              </a:spcBef>
              <a:spcAft>
                <a:spcPct val="35000"/>
              </a:spcAft>
            </a:pPr>
            <a:r>
              <a:rPr lang="en-US" sz="2800" b="1" i="1" dirty="0" smtClean="0">
                <a:solidFill>
                  <a:srgbClr val="FF0000"/>
                </a:solidFill>
              </a:rPr>
              <a:t>The structure of this presentation</a:t>
            </a:r>
            <a:endParaRPr lang="en-US" sz="2800" b="1" i="1" dirty="0">
              <a:solidFill>
                <a:srgbClr val="FF0000"/>
              </a:solidFill>
            </a:endParaRPr>
          </a:p>
        </p:txBody>
      </p:sp>
      <p:cxnSp>
        <p:nvCxnSpPr>
          <p:cNvPr id="20" name="直接箭头连接符 24"/>
          <p:cNvCxnSpPr>
            <a:endCxn id="22" idx="3"/>
          </p:cNvCxnSpPr>
          <p:nvPr/>
        </p:nvCxnSpPr>
        <p:spPr>
          <a:xfrm flipH="1">
            <a:off x="3703320" y="1809750"/>
            <a:ext cx="716280" cy="26655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任意多边形 28"/>
          <p:cNvSpPr/>
          <p:nvPr/>
        </p:nvSpPr>
        <p:spPr>
          <a:xfrm>
            <a:off x="457200" y="19621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rgbClr val="FFFFFF"/>
                </a:solidFill>
              </a:rPr>
              <a:t>Amplitude  issue</a:t>
            </a:r>
          </a:p>
        </p:txBody>
      </p:sp>
      <p:sp>
        <p:nvSpPr>
          <p:cNvPr id="23" name="任意多边形 28"/>
          <p:cNvSpPr/>
          <p:nvPr/>
        </p:nvSpPr>
        <p:spPr>
          <a:xfrm>
            <a:off x="4953000" y="30289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rgbClr val="000000"/>
                </a:solidFill>
              </a:rPr>
              <a:t>This new elimination </a:t>
            </a:r>
            <a:r>
              <a:rPr lang="en-US" dirty="0" smtClean="0">
                <a:solidFill>
                  <a:srgbClr val="000000"/>
                </a:solidFill>
              </a:rPr>
              <a:t>algorithm</a:t>
            </a:r>
            <a:endParaRPr lang="en-US" dirty="0">
              <a:solidFill>
                <a:srgbClr val="000000"/>
              </a:solidFill>
            </a:endParaRPr>
          </a:p>
        </p:txBody>
      </p:sp>
      <p:sp>
        <p:nvSpPr>
          <p:cNvPr id="24" name="任意多边形 28"/>
          <p:cNvSpPr/>
          <p:nvPr/>
        </p:nvSpPr>
        <p:spPr>
          <a:xfrm>
            <a:off x="457200" y="30289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rgbClr val="FFFFFF"/>
                </a:solidFill>
              </a:rPr>
              <a:t>Attenuation </a:t>
            </a:r>
            <a:r>
              <a:rPr lang="en-US" dirty="0" smtClean="0">
                <a:solidFill>
                  <a:srgbClr val="FFFFFF"/>
                </a:solidFill>
              </a:rPr>
              <a:t>factor</a:t>
            </a:r>
            <a:endParaRPr lang="en-US" dirty="0">
              <a:solidFill>
                <a:srgbClr val="FFFFFF"/>
              </a:solidFill>
            </a:endParaRPr>
          </a:p>
        </p:txBody>
      </p:sp>
      <p:cxnSp>
        <p:nvCxnSpPr>
          <p:cNvPr id="25" name="直接箭头连接符 24"/>
          <p:cNvCxnSpPr/>
          <p:nvPr/>
        </p:nvCxnSpPr>
        <p:spPr>
          <a:xfrm>
            <a:off x="3733800" y="3486150"/>
            <a:ext cx="1219200" cy="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4"/>
          <p:cNvCxnSpPr/>
          <p:nvPr/>
        </p:nvCxnSpPr>
        <p:spPr>
          <a:xfrm>
            <a:off x="2057400" y="2800350"/>
            <a:ext cx="0" cy="228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tx1"/>
                </a:solidFill>
              </a:rPr>
              <a:t>I</a:t>
            </a:r>
            <a:r>
              <a:rPr lang="en-US" dirty="0" smtClean="0">
                <a:solidFill>
                  <a:schemeClr val="tx1"/>
                </a:solidFill>
              </a:rPr>
              <a:t>nternal multiple attenuation algorithm</a:t>
            </a:r>
            <a:endParaRPr lang="en-US" baseline="-25000" dirty="0">
              <a:solidFill>
                <a:schemeClr val="tx1"/>
              </a:solidFill>
            </a:endParaRPr>
          </a:p>
          <a:p>
            <a:pPr algn="ctr" defTabSz="800100">
              <a:lnSpc>
                <a:spcPct val="90000"/>
              </a:lnSpc>
              <a:spcBef>
                <a:spcPct val="0"/>
              </a:spcBef>
              <a:spcAft>
                <a:spcPct val="35000"/>
              </a:spcAft>
            </a:pPr>
            <a:r>
              <a:rPr lang="en-US" sz="1200" i="1" dirty="0" err="1" smtClean="0">
                <a:solidFill>
                  <a:srgbClr val="CCFFCC"/>
                </a:solidFill>
              </a:rPr>
              <a:t>Araújo</a:t>
            </a:r>
            <a:r>
              <a:rPr lang="en-US" sz="1200" i="1" dirty="0" smtClean="0">
                <a:solidFill>
                  <a:srgbClr val="CCFFCC"/>
                </a:solidFill>
              </a:rPr>
              <a:t> et </a:t>
            </a:r>
            <a:r>
              <a:rPr lang="en-US" sz="1200" i="1" dirty="0">
                <a:solidFill>
                  <a:srgbClr val="CCFFCC"/>
                </a:solidFill>
              </a:rPr>
              <a:t>al(1994</a:t>
            </a:r>
            <a:r>
              <a:rPr lang="en-US" sz="1200" i="1" dirty="0" smtClean="0">
                <a:solidFill>
                  <a:srgbClr val="CCFFCC"/>
                </a:solidFill>
              </a:rPr>
              <a:t>)</a:t>
            </a:r>
            <a:r>
              <a:rPr lang="zh-CN" altLang="en-US" sz="1200" i="1" dirty="0" smtClean="0">
                <a:solidFill>
                  <a:srgbClr val="CCFFCC"/>
                </a:solidFill>
              </a:rPr>
              <a:t>，</a:t>
            </a:r>
            <a:r>
              <a:rPr lang="en-US" sz="1200" dirty="0" err="1" smtClean="0">
                <a:solidFill>
                  <a:srgbClr val="CCFFCC"/>
                </a:solidFill>
              </a:rPr>
              <a:t>Weglein</a:t>
            </a:r>
            <a:r>
              <a:rPr lang="en-US" sz="1200" dirty="0" smtClean="0">
                <a:solidFill>
                  <a:srgbClr val="CCFFCC"/>
                </a:solidFill>
              </a:rPr>
              <a:t> </a:t>
            </a:r>
            <a:r>
              <a:rPr lang="en-US" sz="1200" dirty="0">
                <a:solidFill>
                  <a:srgbClr val="CCFFCC"/>
                </a:solidFill>
              </a:rPr>
              <a:t>et al. (1997)</a:t>
            </a:r>
            <a:endParaRPr lang="en-US" sz="1200" i="1" kern="1200" baseline="-25000" dirty="0">
              <a:solidFill>
                <a:srgbClr val="CCFFCC"/>
              </a:solidFill>
            </a:endParaRPr>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10</a:t>
            </a:fld>
            <a:endParaRPr lang="en-US" sz="1400" b="1" dirty="0">
              <a:solidFill>
                <a:srgbClr val="FFFFFF"/>
              </a:solidFill>
            </a:endParaRPr>
          </a:p>
        </p:txBody>
      </p:sp>
    </p:spTree>
    <p:extLst>
      <p:ext uri="{BB962C8B-B14F-4D97-AF65-F5344CB8AC3E}">
        <p14:creationId xmlns:p14="http://schemas.microsoft.com/office/powerpoint/2010/main" val="314626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641" y="303498"/>
            <a:ext cx="8289543" cy="830997"/>
          </a:xfrm>
          <a:prstGeom prst="rect">
            <a:avLst/>
          </a:prstGeom>
          <a:noFill/>
        </p:spPr>
        <p:txBody>
          <a:bodyPr wrap="square" rtlCol="0">
            <a:spAutoFit/>
          </a:bodyPr>
          <a:lstStyle/>
          <a:p>
            <a:r>
              <a:rPr lang="en-US" sz="2400" dirty="0" smtClean="0"/>
              <a:t>The 1D normal incidence version of the internal multiple attenuation algorithm is presented as follows:</a:t>
            </a:r>
            <a:endParaRPr lang="en-US" sz="2400" dirty="0"/>
          </a:p>
        </p:txBody>
      </p:sp>
      <p:pic>
        <p:nvPicPr>
          <p:cNvPr id="5" name="Picture 4"/>
          <p:cNvPicPr>
            <a:picLocks noChangeAspect="1"/>
          </p:cNvPicPr>
          <p:nvPr/>
        </p:nvPicPr>
        <p:blipFill>
          <a:blip r:embed="rId3"/>
          <a:stretch>
            <a:fillRect/>
          </a:stretch>
        </p:blipFill>
        <p:spPr>
          <a:xfrm>
            <a:off x="685800" y="1581150"/>
            <a:ext cx="6248400" cy="761999"/>
          </a:xfrm>
          <a:prstGeom prst="rect">
            <a:avLst/>
          </a:prstGeom>
        </p:spPr>
      </p:pic>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11</a:t>
            </a:fld>
            <a:endParaRPr lang="en-US" sz="1400" b="1" dirty="0">
              <a:solidFill>
                <a:srgbClr val="FFFFFF"/>
              </a:solidFill>
            </a:endParaRPr>
          </a:p>
        </p:txBody>
      </p:sp>
      <p:pic>
        <p:nvPicPr>
          <p:cNvPr id="6" name="Picture 5"/>
          <p:cNvPicPr>
            <a:picLocks noChangeAspect="1"/>
          </p:cNvPicPr>
          <p:nvPr/>
        </p:nvPicPr>
        <p:blipFill>
          <a:blip r:embed="rId4"/>
          <a:stretch>
            <a:fillRect/>
          </a:stretch>
        </p:blipFill>
        <p:spPr>
          <a:xfrm>
            <a:off x="1676400" y="2495550"/>
            <a:ext cx="4368800" cy="2283192"/>
          </a:xfrm>
          <a:prstGeom prst="rect">
            <a:avLst/>
          </a:prstGeom>
        </p:spPr>
      </p:pic>
    </p:spTree>
    <p:extLst>
      <p:ext uri="{BB962C8B-B14F-4D97-AF65-F5344CB8AC3E}">
        <p14:creationId xmlns:p14="http://schemas.microsoft.com/office/powerpoint/2010/main" val="629340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64" y="411510"/>
            <a:ext cx="5796644" cy="11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91000" y="1657350"/>
            <a:ext cx="1872208" cy="461665"/>
          </a:xfrm>
          <a:prstGeom prst="rect">
            <a:avLst/>
          </a:prstGeom>
          <a:noFill/>
        </p:spPr>
        <p:txBody>
          <a:bodyPr wrap="square" rtlCol="0">
            <a:spAutoFit/>
          </a:bodyPr>
          <a:lstStyle/>
          <a:p>
            <a:r>
              <a:rPr lang="en-US" sz="2400" b="1" i="1" dirty="0" smtClean="0"/>
              <a:t>AF</a:t>
            </a:r>
            <a:r>
              <a:rPr lang="en-US" sz="2400" b="1" i="1" baseline="-25000" dirty="0" smtClean="0"/>
              <a:t>1</a:t>
            </a:r>
            <a:r>
              <a:rPr lang="en-US" sz="2400" b="1" i="1" dirty="0" smtClean="0"/>
              <a:t>=</a:t>
            </a:r>
            <a:r>
              <a:rPr lang="en-US" sz="2400" b="1" i="1" dirty="0"/>
              <a:t> </a:t>
            </a:r>
            <a:r>
              <a:rPr lang="en-US" sz="2400" b="1" i="1" dirty="0">
                <a:solidFill>
                  <a:srgbClr val="FF0000"/>
                </a:solidFill>
              </a:rPr>
              <a:t>T</a:t>
            </a:r>
            <a:r>
              <a:rPr lang="en-US" sz="2400" b="1" i="1" baseline="-25000" dirty="0">
                <a:solidFill>
                  <a:srgbClr val="FF0000"/>
                </a:solidFill>
              </a:rPr>
              <a:t>01</a:t>
            </a:r>
            <a:r>
              <a:rPr lang="en-US" sz="2400" b="1" i="1" dirty="0">
                <a:solidFill>
                  <a:srgbClr val="FF0000"/>
                </a:solidFill>
              </a:rPr>
              <a:t>T</a:t>
            </a:r>
            <a:r>
              <a:rPr lang="en-US" sz="2400" b="1" i="1" baseline="-25000" dirty="0">
                <a:solidFill>
                  <a:srgbClr val="FF0000"/>
                </a:solidFill>
              </a:rPr>
              <a:t>10</a:t>
            </a:r>
          </a:p>
        </p:txBody>
      </p:sp>
      <p:sp>
        <p:nvSpPr>
          <p:cNvPr id="14" name="乘号 13"/>
          <p:cNvSpPr/>
          <p:nvPr/>
        </p:nvSpPr>
        <p:spPr>
          <a:xfrm>
            <a:off x="6246055" y="708542"/>
            <a:ext cx="698376" cy="54006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8356" y="812420"/>
            <a:ext cx="1218060" cy="28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12</a:t>
            </a:fld>
            <a:endParaRPr lang="en-US" sz="1400" b="1" dirty="0">
              <a:solidFill>
                <a:srgbClr val="FFFFFF"/>
              </a:solidFill>
            </a:endParaRPr>
          </a:p>
        </p:txBody>
      </p:sp>
      <p:pic>
        <p:nvPicPr>
          <p:cNvPr id="4" name="Picture 3"/>
          <p:cNvPicPr>
            <a:picLocks noChangeAspect="1"/>
          </p:cNvPicPr>
          <p:nvPr/>
        </p:nvPicPr>
        <p:blipFill>
          <a:blip r:embed="rId5"/>
          <a:stretch>
            <a:fillRect/>
          </a:stretch>
        </p:blipFill>
        <p:spPr>
          <a:xfrm>
            <a:off x="304800" y="1504950"/>
            <a:ext cx="3505200" cy="671655"/>
          </a:xfrm>
          <a:prstGeom prst="rect">
            <a:avLst/>
          </a:prstGeom>
        </p:spPr>
      </p:pic>
    </p:spTree>
    <p:extLst>
      <p:ext uri="{BB962C8B-B14F-4D97-AF65-F5344CB8AC3E}">
        <p14:creationId xmlns:p14="http://schemas.microsoft.com/office/powerpoint/2010/main" val="1119505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64" y="411510"/>
            <a:ext cx="5796644" cy="11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91000" y="1657350"/>
            <a:ext cx="1872208" cy="461665"/>
          </a:xfrm>
          <a:prstGeom prst="rect">
            <a:avLst/>
          </a:prstGeom>
          <a:noFill/>
        </p:spPr>
        <p:txBody>
          <a:bodyPr wrap="square" rtlCol="0">
            <a:spAutoFit/>
          </a:bodyPr>
          <a:lstStyle/>
          <a:p>
            <a:r>
              <a:rPr lang="en-US" sz="2400" b="1" i="1" dirty="0" smtClean="0"/>
              <a:t>AF</a:t>
            </a:r>
            <a:r>
              <a:rPr lang="en-US" sz="2400" b="1" i="1" baseline="-25000" dirty="0" smtClean="0"/>
              <a:t>1</a:t>
            </a:r>
            <a:r>
              <a:rPr lang="en-US" sz="2400" b="1" i="1" dirty="0" smtClean="0"/>
              <a:t>=</a:t>
            </a:r>
            <a:r>
              <a:rPr lang="en-US" sz="2400" b="1" i="1" dirty="0"/>
              <a:t> </a:t>
            </a:r>
            <a:r>
              <a:rPr lang="en-US" sz="2400" b="1" i="1" dirty="0">
                <a:solidFill>
                  <a:srgbClr val="FF0000"/>
                </a:solidFill>
              </a:rPr>
              <a:t>T</a:t>
            </a:r>
            <a:r>
              <a:rPr lang="en-US" sz="2400" b="1" i="1" baseline="-25000" dirty="0">
                <a:solidFill>
                  <a:srgbClr val="FF0000"/>
                </a:solidFill>
              </a:rPr>
              <a:t>01</a:t>
            </a:r>
            <a:r>
              <a:rPr lang="en-US" sz="2400" b="1" i="1" dirty="0">
                <a:solidFill>
                  <a:srgbClr val="FF0000"/>
                </a:solidFill>
              </a:rPr>
              <a:t>T</a:t>
            </a:r>
            <a:r>
              <a:rPr lang="en-US" sz="2400" b="1" i="1" baseline="-25000" dirty="0">
                <a:solidFill>
                  <a:srgbClr val="FF0000"/>
                </a:solidFill>
              </a:rPr>
              <a:t>10</a:t>
            </a:r>
          </a:p>
        </p:txBody>
      </p:sp>
      <p:pic>
        <p:nvPicPr>
          <p:cNvPr id="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95550"/>
            <a:ext cx="5907001" cy="159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2743200" y="4659610"/>
            <a:ext cx="3213720" cy="461665"/>
          </a:xfrm>
          <a:prstGeom prst="rect">
            <a:avLst/>
          </a:prstGeom>
        </p:spPr>
        <p:txBody>
          <a:bodyPr wrap="square">
            <a:spAutoFit/>
          </a:bodyPr>
          <a:lstStyle/>
          <a:p>
            <a:pPr algn="ctr"/>
            <a:r>
              <a:rPr lang="en-US" sz="2400" b="1" i="1" dirty="0"/>
              <a:t>AF</a:t>
            </a:r>
            <a:r>
              <a:rPr lang="en-US" sz="2400" b="1" i="1" baseline="-25000" dirty="0"/>
              <a:t>2</a:t>
            </a:r>
            <a:r>
              <a:rPr lang="en-US" sz="2400" b="1" i="1" dirty="0"/>
              <a:t>= </a:t>
            </a:r>
            <a:r>
              <a:rPr lang="en-US" sz="2400" b="1" i="1" dirty="0">
                <a:solidFill>
                  <a:srgbClr val="FF0000"/>
                </a:solidFill>
              </a:rPr>
              <a:t>(T</a:t>
            </a:r>
            <a:r>
              <a:rPr lang="en-US" sz="2400" b="1" i="1" baseline="-25000" dirty="0">
                <a:solidFill>
                  <a:srgbClr val="FF0000"/>
                </a:solidFill>
              </a:rPr>
              <a:t>01</a:t>
            </a:r>
            <a:r>
              <a:rPr lang="en-US" sz="2400" b="1" i="1" dirty="0">
                <a:solidFill>
                  <a:srgbClr val="FF0000"/>
                </a:solidFill>
              </a:rPr>
              <a:t>T</a:t>
            </a:r>
            <a:r>
              <a:rPr lang="en-US" sz="2400" b="1" i="1" baseline="-25000" dirty="0">
                <a:solidFill>
                  <a:srgbClr val="FF0000"/>
                </a:solidFill>
              </a:rPr>
              <a:t>10</a:t>
            </a:r>
            <a:r>
              <a:rPr lang="en-US" sz="2400" b="1" i="1" dirty="0">
                <a:solidFill>
                  <a:srgbClr val="FF0000"/>
                </a:solidFill>
              </a:rPr>
              <a:t>)</a:t>
            </a:r>
            <a:r>
              <a:rPr lang="en-US" sz="2400" b="1" i="1" baseline="30000" dirty="0">
                <a:solidFill>
                  <a:srgbClr val="FF0000"/>
                </a:solidFill>
              </a:rPr>
              <a:t>2</a:t>
            </a:r>
            <a:r>
              <a:rPr lang="en-US" sz="2400" b="1" i="1" dirty="0">
                <a:solidFill>
                  <a:srgbClr val="FF0000"/>
                </a:solidFill>
              </a:rPr>
              <a:t>T</a:t>
            </a:r>
            <a:r>
              <a:rPr lang="en-US" sz="2400" b="1" i="1" baseline="-25000" dirty="0">
                <a:solidFill>
                  <a:srgbClr val="FF0000"/>
                </a:solidFill>
              </a:rPr>
              <a:t>12</a:t>
            </a:r>
            <a:r>
              <a:rPr lang="en-US" sz="2400" b="1" i="1" dirty="0">
                <a:solidFill>
                  <a:srgbClr val="FF0000"/>
                </a:solidFill>
              </a:rPr>
              <a:t>T</a:t>
            </a:r>
            <a:r>
              <a:rPr lang="en-US" sz="2400" b="1" i="1" baseline="-25000" dirty="0">
                <a:solidFill>
                  <a:srgbClr val="FF0000"/>
                </a:solidFill>
              </a:rPr>
              <a:t>21</a:t>
            </a:r>
          </a:p>
        </p:txBody>
      </p:sp>
      <p:sp>
        <p:nvSpPr>
          <p:cNvPr id="6" name="乘号 5"/>
          <p:cNvSpPr/>
          <p:nvPr/>
        </p:nvSpPr>
        <p:spPr>
          <a:xfrm>
            <a:off x="6400800" y="2419350"/>
            <a:ext cx="698376" cy="54006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乘号 13"/>
          <p:cNvSpPr/>
          <p:nvPr/>
        </p:nvSpPr>
        <p:spPr>
          <a:xfrm>
            <a:off x="6246055" y="708542"/>
            <a:ext cx="698376" cy="54006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356" y="812420"/>
            <a:ext cx="1218060" cy="28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8357" y="2571750"/>
            <a:ext cx="1900239" cy="2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13</a:t>
            </a:fld>
            <a:endParaRPr lang="en-US" sz="1400" b="1" dirty="0">
              <a:solidFill>
                <a:srgbClr val="FFFFFF"/>
              </a:solidFill>
            </a:endParaRPr>
          </a:p>
        </p:txBody>
      </p:sp>
      <p:pic>
        <p:nvPicPr>
          <p:cNvPr id="2" name="Picture 1"/>
          <p:cNvPicPr>
            <a:picLocks noChangeAspect="1"/>
          </p:cNvPicPr>
          <p:nvPr/>
        </p:nvPicPr>
        <p:blipFill>
          <a:blip r:embed="rId7"/>
          <a:stretch>
            <a:fillRect/>
          </a:stretch>
        </p:blipFill>
        <p:spPr>
          <a:xfrm>
            <a:off x="228600" y="4019550"/>
            <a:ext cx="6629400" cy="622897"/>
          </a:xfrm>
          <a:prstGeom prst="rect">
            <a:avLst/>
          </a:prstGeom>
        </p:spPr>
      </p:pic>
      <p:pic>
        <p:nvPicPr>
          <p:cNvPr id="4" name="Picture 3"/>
          <p:cNvPicPr>
            <a:picLocks noChangeAspect="1"/>
          </p:cNvPicPr>
          <p:nvPr/>
        </p:nvPicPr>
        <p:blipFill>
          <a:blip r:embed="rId8"/>
          <a:stretch>
            <a:fillRect/>
          </a:stretch>
        </p:blipFill>
        <p:spPr>
          <a:xfrm>
            <a:off x="304800" y="1504950"/>
            <a:ext cx="3505200" cy="671655"/>
          </a:xfrm>
          <a:prstGeom prst="rect">
            <a:avLst/>
          </a:prstGeom>
        </p:spPr>
      </p:pic>
    </p:spTree>
    <p:extLst>
      <p:ext uri="{BB962C8B-B14F-4D97-AF65-F5344CB8AC3E}">
        <p14:creationId xmlns:p14="http://schemas.microsoft.com/office/powerpoint/2010/main" val="3370363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8640" y="195486"/>
            <a:ext cx="8229600" cy="1200328"/>
          </a:xfrm>
          <a:prstGeom prst="rect">
            <a:avLst/>
          </a:prstGeom>
        </p:spPr>
        <p:txBody>
          <a:bodyPr wrap="square">
            <a:spAutoFit/>
          </a:bodyPr>
          <a:lstStyle/>
          <a:p>
            <a:r>
              <a:rPr lang="en-US" sz="2400" smtClean="0"/>
              <a:t>A generalization of </a:t>
            </a:r>
            <a:r>
              <a:rPr lang="en-US" sz="2400"/>
              <a:t>t</a:t>
            </a:r>
            <a:r>
              <a:rPr lang="en-US" sz="2400" smtClean="0"/>
              <a:t>he </a:t>
            </a:r>
            <a:r>
              <a:rPr lang="en-US" sz="2400" b="1"/>
              <a:t>a</a:t>
            </a:r>
            <a:r>
              <a:rPr lang="en-US" sz="2400" b="1" smtClean="0"/>
              <a:t>ttenuation </a:t>
            </a:r>
            <a:r>
              <a:rPr lang="en-US" sz="2400" b="1"/>
              <a:t>f</a:t>
            </a:r>
            <a:r>
              <a:rPr lang="en-US" sz="2400" b="1" smtClean="0"/>
              <a:t>actor(AF</a:t>
            </a:r>
            <a:r>
              <a:rPr lang="en-US" sz="2400" b="1"/>
              <a:t>)</a:t>
            </a:r>
            <a:r>
              <a:rPr lang="en-US" sz="2400"/>
              <a:t> </a:t>
            </a:r>
            <a:r>
              <a:rPr lang="en-US" sz="2400" smtClean="0"/>
              <a:t>for first order internal multiples(1D normal incidence)</a:t>
            </a:r>
            <a:r>
              <a:rPr lang="en-US" sz="2400" b="1" i="1" smtClean="0"/>
              <a:t> </a:t>
            </a:r>
            <a:r>
              <a:rPr lang="en-US" sz="2400" smtClean="0"/>
              <a:t>is given by the following:</a:t>
            </a:r>
            <a:endParaRPr lang="en-US" sz="2400"/>
          </a:p>
        </p:txBody>
      </p:sp>
      <p:sp>
        <p:nvSpPr>
          <p:cNvPr id="10" name="TextBox 9"/>
          <p:cNvSpPr txBox="1"/>
          <p:nvPr/>
        </p:nvSpPr>
        <p:spPr>
          <a:xfrm>
            <a:off x="990600" y="1504950"/>
            <a:ext cx="4568378" cy="461665"/>
          </a:xfrm>
          <a:prstGeom prst="rect">
            <a:avLst/>
          </a:prstGeom>
          <a:noFill/>
        </p:spPr>
        <p:txBody>
          <a:bodyPr wrap="none" rtlCol="0">
            <a:spAutoFit/>
          </a:bodyPr>
          <a:lstStyle/>
          <a:p>
            <a:r>
              <a:rPr lang="en-US" sz="2400" dirty="0" smtClean="0"/>
              <a:t>(using transmission coefficients)</a:t>
            </a:r>
            <a:endParaRPr lang="en-US" sz="2400" dirty="0"/>
          </a:p>
        </p:txBody>
      </p:sp>
      <p:sp>
        <p:nvSpPr>
          <p:cNvPr id="11" name="矩形 10"/>
          <p:cNvSpPr/>
          <p:nvPr/>
        </p:nvSpPr>
        <p:spPr>
          <a:xfrm>
            <a:off x="990600" y="3105150"/>
            <a:ext cx="4100702" cy="461665"/>
          </a:xfrm>
          <a:prstGeom prst="rect">
            <a:avLst/>
          </a:prstGeom>
        </p:spPr>
        <p:txBody>
          <a:bodyPr wrap="none">
            <a:spAutoFit/>
          </a:bodyPr>
          <a:lstStyle/>
          <a:p>
            <a:r>
              <a:rPr lang="en-US" sz="2400" dirty="0" smtClean="0"/>
              <a:t>(using reflection </a:t>
            </a:r>
            <a:r>
              <a:rPr lang="en-US" sz="2400" dirty="0"/>
              <a:t>coefficients)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62150"/>
            <a:ext cx="6072240" cy="82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14750"/>
            <a:ext cx="6993037" cy="97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14</a:t>
            </a:fld>
            <a:endParaRPr lang="en-US" sz="1400" b="1" dirty="0">
              <a:solidFill>
                <a:srgbClr val="FFFFFF"/>
              </a:solidFill>
            </a:endParaRPr>
          </a:p>
        </p:txBody>
      </p:sp>
    </p:spTree>
    <p:extLst>
      <p:ext uri="{BB962C8B-B14F-4D97-AF65-F5344CB8AC3E}">
        <p14:creationId xmlns:p14="http://schemas.microsoft.com/office/powerpoint/2010/main" val="131492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648200" y="4095750"/>
            <a:ext cx="1825752" cy="8229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2000" dirty="0" smtClean="0">
                <a:solidFill>
                  <a:srgbClr val="000000"/>
                </a:solidFill>
              </a:rPr>
              <a:t>Numerical Tests</a:t>
            </a:r>
            <a:endParaRPr lang="en-US" sz="2000" kern="1200" dirty="0">
              <a:solidFill>
                <a:srgbClr val="000000"/>
              </a:solidFill>
            </a:endParaRPr>
          </a:p>
        </p:txBody>
      </p:sp>
      <p:sp>
        <p:nvSpPr>
          <p:cNvPr id="18" name="任意多边形 17"/>
          <p:cNvSpPr/>
          <p:nvPr/>
        </p:nvSpPr>
        <p:spPr>
          <a:xfrm>
            <a:off x="6629400" y="4095750"/>
            <a:ext cx="1825752" cy="8229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2000" dirty="0" smtClean="0">
                <a:solidFill>
                  <a:srgbClr val="000000"/>
                </a:solidFill>
              </a:rPr>
              <a:t>Conclusion</a:t>
            </a:r>
            <a:endParaRPr lang="en-US" sz="2000" kern="1200" dirty="0">
              <a:solidFill>
                <a:srgbClr val="000000"/>
              </a:solidFill>
            </a:endParaRPr>
          </a:p>
        </p:txBody>
      </p:sp>
      <p:sp>
        <p:nvSpPr>
          <p:cNvPr id="19" name="右大括号 18"/>
          <p:cNvSpPr/>
          <p:nvPr/>
        </p:nvSpPr>
        <p:spPr>
          <a:xfrm rot="16200000">
            <a:off x="6452632" y="2596118"/>
            <a:ext cx="192018" cy="2734082"/>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矩形 4"/>
          <p:cNvSpPr/>
          <p:nvPr/>
        </p:nvSpPr>
        <p:spPr>
          <a:xfrm>
            <a:off x="1677925" y="231094"/>
            <a:ext cx="5579347" cy="487313"/>
          </a:xfrm>
          <a:prstGeom prst="rect">
            <a:avLst/>
          </a:prstGeom>
        </p:spPr>
        <p:txBody>
          <a:bodyPr wrap="square">
            <a:spAutoFit/>
          </a:bodyPr>
          <a:lstStyle/>
          <a:p>
            <a:pPr lvl="0" algn="ctr" defTabSz="800100">
              <a:lnSpc>
                <a:spcPct val="90000"/>
              </a:lnSpc>
              <a:spcBef>
                <a:spcPct val="0"/>
              </a:spcBef>
              <a:spcAft>
                <a:spcPct val="35000"/>
              </a:spcAft>
            </a:pPr>
            <a:r>
              <a:rPr lang="en-US" sz="2800" b="1" i="1" dirty="0" smtClean="0">
                <a:solidFill>
                  <a:srgbClr val="FF0000"/>
                </a:solidFill>
              </a:rPr>
              <a:t>The structure of this presentation</a:t>
            </a:r>
            <a:endParaRPr lang="en-US" sz="2800" b="1" i="1" dirty="0">
              <a:solidFill>
                <a:srgbClr val="FF0000"/>
              </a:solidFill>
            </a:endParaRPr>
          </a:p>
        </p:txBody>
      </p:sp>
      <p:cxnSp>
        <p:nvCxnSpPr>
          <p:cNvPr id="20" name="直接箭头连接符 24"/>
          <p:cNvCxnSpPr>
            <a:endCxn id="22" idx="3"/>
          </p:cNvCxnSpPr>
          <p:nvPr/>
        </p:nvCxnSpPr>
        <p:spPr>
          <a:xfrm flipH="1">
            <a:off x="3703320" y="1809750"/>
            <a:ext cx="716280" cy="266555"/>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任意多边形 28"/>
          <p:cNvSpPr/>
          <p:nvPr/>
        </p:nvSpPr>
        <p:spPr>
          <a:xfrm>
            <a:off x="457200" y="19621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chemeClr val="bg1"/>
                </a:solidFill>
              </a:rPr>
              <a:t>Amplitude  issue</a:t>
            </a:r>
          </a:p>
        </p:txBody>
      </p:sp>
      <p:sp>
        <p:nvSpPr>
          <p:cNvPr id="23" name="任意多边形 28"/>
          <p:cNvSpPr/>
          <p:nvPr/>
        </p:nvSpPr>
        <p:spPr>
          <a:xfrm>
            <a:off x="4953000" y="30289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rgbClr val="FFFFFF"/>
                </a:solidFill>
              </a:rPr>
              <a:t>This new elimination </a:t>
            </a:r>
            <a:r>
              <a:rPr lang="en-US" dirty="0" smtClean="0">
                <a:solidFill>
                  <a:srgbClr val="FFFFFF"/>
                </a:solidFill>
              </a:rPr>
              <a:t>algorithm</a:t>
            </a:r>
            <a:endParaRPr lang="en-US" dirty="0">
              <a:solidFill>
                <a:srgbClr val="FFFFFF"/>
              </a:solidFill>
            </a:endParaRPr>
          </a:p>
        </p:txBody>
      </p:sp>
      <p:sp>
        <p:nvSpPr>
          <p:cNvPr id="24" name="任意多边形 28"/>
          <p:cNvSpPr/>
          <p:nvPr/>
        </p:nvSpPr>
        <p:spPr>
          <a:xfrm>
            <a:off x="457200" y="30289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chemeClr val="tx1"/>
                </a:solidFill>
              </a:rPr>
              <a:t>Attenuation </a:t>
            </a:r>
            <a:r>
              <a:rPr lang="en-US" dirty="0" smtClean="0">
                <a:solidFill>
                  <a:schemeClr val="tx1"/>
                </a:solidFill>
              </a:rPr>
              <a:t>factor</a:t>
            </a:r>
            <a:endParaRPr lang="en-US" dirty="0">
              <a:solidFill>
                <a:schemeClr val="tx1"/>
              </a:solidFill>
            </a:endParaRPr>
          </a:p>
        </p:txBody>
      </p:sp>
      <p:cxnSp>
        <p:nvCxnSpPr>
          <p:cNvPr id="25" name="直接箭头连接符 24"/>
          <p:cNvCxnSpPr/>
          <p:nvPr/>
        </p:nvCxnSpPr>
        <p:spPr>
          <a:xfrm>
            <a:off x="3733800" y="3486150"/>
            <a:ext cx="121920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4"/>
          <p:cNvCxnSpPr/>
          <p:nvPr/>
        </p:nvCxnSpPr>
        <p:spPr>
          <a:xfrm>
            <a:off x="2057400" y="2800350"/>
            <a:ext cx="0" cy="2286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bg1"/>
                </a:solidFill>
              </a:rPr>
              <a:t>I</a:t>
            </a:r>
            <a:r>
              <a:rPr lang="en-US" dirty="0" smtClean="0">
                <a:solidFill>
                  <a:schemeClr val="bg1"/>
                </a:solidFill>
              </a:rPr>
              <a:t>nternal multiple attenuation algorithm</a:t>
            </a:r>
            <a:endParaRPr lang="en-US" baseline="-25000" dirty="0">
              <a:solidFill>
                <a:schemeClr val="bg1"/>
              </a:solidFill>
            </a:endParaRPr>
          </a:p>
          <a:p>
            <a:pPr algn="ctr" defTabSz="800100">
              <a:lnSpc>
                <a:spcPct val="90000"/>
              </a:lnSpc>
              <a:spcBef>
                <a:spcPct val="0"/>
              </a:spcBef>
              <a:spcAft>
                <a:spcPct val="35000"/>
              </a:spcAft>
            </a:pPr>
            <a:r>
              <a:rPr lang="en-US" sz="1200" i="1" dirty="0" err="1" smtClean="0">
                <a:solidFill>
                  <a:srgbClr val="3366FF"/>
                </a:solidFill>
              </a:rPr>
              <a:t>Araújo</a:t>
            </a:r>
            <a:r>
              <a:rPr lang="en-US" sz="1200" i="1" dirty="0" smtClean="0">
                <a:solidFill>
                  <a:srgbClr val="3366FF"/>
                </a:solidFill>
              </a:rPr>
              <a:t> et </a:t>
            </a:r>
            <a:r>
              <a:rPr lang="en-US" sz="1200" i="1" dirty="0">
                <a:solidFill>
                  <a:srgbClr val="3366FF"/>
                </a:solidFill>
              </a:rPr>
              <a:t>al(1994</a:t>
            </a:r>
            <a:r>
              <a:rPr lang="en-US" sz="1200" i="1" dirty="0" smtClean="0">
                <a:solidFill>
                  <a:srgbClr val="3366FF"/>
                </a:solidFill>
              </a:rPr>
              <a:t>)</a:t>
            </a:r>
            <a:r>
              <a:rPr lang="zh-CN" altLang="en-US" sz="1200" i="1" dirty="0" smtClean="0">
                <a:solidFill>
                  <a:srgbClr val="3366FF"/>
                </a:solidFill>
              </a:rPr>
              <a:t>，</a:t>
            </a:r>
            <a:r>
              <a:rPr lang="en-US" sz="1200" dirty="0" err="1" smtClean="0">
                <a:solidFill>
                  <a:srgbClr val="3366FF"/>
                </a:solidFill>
              </a:rPr>
              <a:t>Weglein</a:t>
            </a:r>
            <a:r>
              <a:rPr lang="en-US" sz="1200" dirty="0" smtClean="0">
                <a:solidFill>
                  <a:srgbClr val="3366FF"/>
                </a:solidFill>
              </a:rPr>
              <a:t> </a:t>
            </a:r>
            <a:r>
              <a:rPr lang="en-US" sz="1200" dirty="0">
                <a:solidFill>
                  <a:srgbClr val="3366FF"/>
                </a:solidFill>
              </a:rPr>
              <a:t>et al. (1997)</a:t>
            </a:r>
            <a:endParaRPr lang="en-US" sz="1200" i="1" kern="1200" baseline="-25000" dirty="0">
              <a:solidFill>
                <a:srgbClr val="3366FF"/>
              </a:solidFill>
            </a:endParaRPr>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15</a:t>
            </a:fld>
            <a:endParaRPr lang="en-US" sz="1400" b="1" dirty="0">
              <a:solidFill>
                <a:srgbClr val="FFFFFF"/>
              </a:solidFill>
            </a:endParaRPr>
          </a:p>
        </p:txBody>
      </p:sp>
    </p:spTree>
    <p:extLst>
      <p:ext uri="{BB962C8B-B14F-4D97-AF65-F5344CB8AC3E}">
        <p14:creationId xmlns:p14="http://schemas.microsoft.com/office/powerpoint/2010/main" val="365804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16</a:t>
            </a:fld>
            <a:endParaRPr lang="en-US" sz="1400" b="1" dirty="0">
              <a:solidFill>
                <a:srgbClr val="FFFFFF"/>
              </a:solidFill>
            </a:endParaRPr>
          </a:p>
        </p:txBody>
      </p:sp>
      <p:sp>
        <p:nvSpPr>
          <p:cNvPr id="7" name="TextBox 6"/>
          <p:cNvSpPr txBox="1"/>
          <p:nvPr/>
        </p:nvSpPr>
        <p:spPr>
          <a:xfrm>
            <a:off x="228600" y="133350"/>
            <a:ext cx="8662332" cy="1015663"/>
          </a:xfrm>
          <a:prstGeom prst="rect">
            <a:avLst/>
          </a:prstGeom>
          <a:noFill/>
        </p:spPr>
        <p:txBody>
          <a:bodyPr wrap="square" rtlCol="0">
            <a:spAutoFit/>
          </a:bodyPr>
          <a:lstStyle/>
          <a:p>
            <a:r>
              <a:rPr lang="en-US" sz="2000" dirty="0"/>
              <a:t>T</a:t>
            </a:r>
            <a:r>
              <a:rPr lang="en-US" sz="2000" dirty="0" smtClean="0"/>
              <a:t>he ide</a:t>
            </a:r>
            <a:r>
              <a:rPr lang="en-US" altLang="zh-CN" sz="2000" dirty="0" smtClean="0"/>
              <a:t>a:</a:t>
            </a:r>
            <a:r>
              <a:rPr lang="zh-CN" altLang="en-US" sz="2000" dirty="0" smtClean="0"/>
              <a:t> </a:t>
            </a:r>
            <a:r>
              <a:rPr lang="en-US" altLang="zh-CN" sz="2000" dirty="0" smtClean="0"/>
              <a:t>Modify</a:t>
            </a:r>
            <a:r>
              <a:rPr lang="zh-CN" altLang="en-US" sz="2000" dirty="0" smtClean="0"/>
              <a:t> </a:t>
            </a:r>
            <a:r>
              <a:rPr lang="en-US" altLang="zh-CN" sz="2000" dirty="0" smtClean="0"/>
              <a:t>the</a:t>
            </a:r>
            <a:r>
              <a:rPr lang="zh-CN" altLang="en-US" sz="2000" dirty="0" smtClean="0"/>
              <a:t> </a:t>
            </a:r>
            <a:r>
              <a:rPr lang="en-US" altLang="zh-CN" sz="2000" dirty="0" smtClean="0"/>
              <a:t>term</a:t>
            </a:r>
            <a:r>
              <a:rPr lang="zh-CN" altLang="en-US" sz="2000" dirty="0" smtClean="0"/>
              <a:t> </a:t>
            </a:r>
            <a:r>
              <a:rPr lang="en-US" sz="2000" dirty="0" smtClean="0"/>
              <a:t>in the second integral to remove the attenuation factor </a:t>
            </a:r>
            <a:r>
              <a:rPr lang="en-US" sz="2000" dirty="0"/>
              <a:t>without needing to determine subsurface properties but directly in terms of data</a:t>
            </a:r>
            <a:r>
              <a:rPr lang="en-US" sz="2000" dirty="0" smtClean="0"/>
              <a:t>.</a:t>
            </a:r>
            <a:endParaRPr lang="en-US" sz="20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00150"/>
            <a:ext cx="7349226" cy="13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6344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76550"/>
            <a:ext cx="5562600" cy="160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9"/>
          <p:cNvSpPr/>
          <p:nvPr/>
        </p:nvSpPr>
        <p:spPr>
          <a:xfrm>
            <a:off x="3124200" y="4552950"/>
            <a:ext cx="2858504" cy="461665"/>
          </a:xfrm>
          <a:prstGeom prst="rect">
            <a:avLst/>
          </a:prstGeom>
        </p:spPr>
        <p:txBody>
          <a:bodyPr wrap="square">
            <a:spAutoFit/>
          </a:bodyPr>
          <a:lstStyle/>
          <a:p>
            <a:pPr algn="ctr"/>
            <a:r>
              <a:rPr lang="en-US" sz="2400" b="1" i="1" dirty="0"/>
              <a:t>AF</a:t>
            </a:r>
            <a:r>
              <a:rPr lang="en-US" sz="2400" b="1" i="1" baseline="-25000" dirty="0"/>
              <a:t>2</a:t>
            </a:r>
            <a:r>
              <a:rPr lang="en-US" sz="2400" b="1" i="1" dirty="0"/>
              <a:t>= </a:t>
            </a:r>
            <a:r>
              <a:rPr lang="en-US" sz="2400" b="1" i="1" dirty="0">
                <a:solidFill>
                  <a:srgbClr val="FF0000"/>
                </a:solidFill>
              </a:rPr>
              <a:t>(T</a:t>
            </a:r>
            <a:r>
              <a:rPr lang="en-US" sz="2400" b="1" i="1" baseline="-25000" dirty="0">
                <a:solidFill>
                  <a:srgbClr val="FF0000"/>
                </a:solidFill>
              </a:rPr>
              <a:t>01</a:t>
            </a:r>
            <a:r>
              <a:rPr lang="en-US" sz="2400" b="1" i="1" dirty="0">
                <a:solidFill>
                  <a:srgbClr val="FF0000"/>
                </a:solidFill>
              </a:rPr>
              <a:t>T</a:t>
            </a:r>
            <a:r>
              <a:rPr lang="en-US" sz="2400" b="1" i="1" baseline="-25000" dirty="0">
                <a:solidFill>
                  <a:srgbClr val="FF0000"/>
                </a:solidFill>
              </a:rPr>
              <a:t>10</a:t>
            </a:r>
            <a:r>
              <a:rPr lang="en-US" sz="2400" b="1" i="1" dirty="0">
                <a:solidFill>
                  <a:srgbClr val="FF0000"/>
                </a:solidFill>
              </a:rPr>
              <a:t>)</a:t>
            </a:r>
            <a:r>
              <a:rPr lang="en-US" sz="2400" b="1" i="1" baseline="30000" dirty="0">
                <a:solidFill>
                  <a:srgbClr val="FF0000"/>
                </a:solidFill>
              </a:rPr>
              <a:t>2</a:t>
            </a:r>
            <a:r>
              <a:rPr lang="en-US" sz="2400" b="1" i="1" dirty="0">
                <a:solidFill>
                  <a:srgbClr val="FF0000"/>
                </a:solidFill>
              </a:rPr>
              <a:t>T</a:t>
            </a:r>
            <a:r>
              <a:rPr lang="en-US" sz="2400" b="1" i="1" baseline="-25000" dirty="0">
                <a:solidFill>
                  <a:srgbClr val="FF0000"/>
                </a:solidFill>
              </a:rPr>
              <a:t>12</a:t>
            </a:r>
            <a:r>
              <a:rPr lang="en-US" sz="2400" b="1" i="1" dirty="0">
                <a:solidFill>
                  <a:srgbClr val="FF0000"/>
                </a:solidFill>
              </a:rPr>
              <a:t>T</a:t>
            </a:r>
            <a:r>
              <a:rPr lang="en-US" sz="2400" b="1" i="1" baseline="-25000" dirty="0">
                <a:solidFill>
                  <a:srgbClr val="FF0000"/>
                </a:solidFill>
              </a:rPr>
              <a:t>21</a:t>
            </a:r>
          </a:p>
        </p:txBody>
      </p:sp>
      <p:sp>
        <p:nvSpPr>
          <p:cNvPr id="17" name="乘号 5"/>
          <p:cNvSpPr/>
          <p:nvPr/>
        </p:nvSpPr>
        <p:spPr>
          <a:xfrm>
            <a:off x="6324600" y="3333750"/>
            <a:ext cx="621184"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09950"/>
            <a:ext cx="1690204" cy="26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17</a:t>
            </a:fld>
            <a:endParaRPr lang="en-US" sz="1400" b="1" dirty="0">
              <a:solidFill>
                <a:srgbClr val="FFFFFF"/>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00150"/>
            <a:ext cx="7349226" cy="13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133350"/>
            <a:ext cx="8662332" cy="1015663"/>
          </a:xfrm>
          <a:prstGeom prst="rect">
            <a:avLst/>
          </a:prstGeom>
          <a:noFill/>
        </p:spPr>
        <p:txBody>
          <a:bodyPr wrap="square" rtlCol="0">
            <a:spAutoFit/>
          </a:bodyPr>
          <a:lstStyle/>
          <a:p>
            <a:r>
              <a:rPr lang="en-US" sz="2000" dirty="0"/>
              <a:t>T</a:t>
            </a:r>
            <a:r>
              <a:rPr lang="en-US" sz="2000" dirty="0" smtClean="0"/>
              <a:t>he ide</a:t>
            </a:r>
            <a:r>
              <a:rPr lang="en-US" altLang="zh-CN" sz="2000" dirty="0" smtClean="0"/>
              <a:t>a:</a:t>
            </a:r>
            <a:r>
              <a:rPr lang="zh-CN" altLang="en-US" sz="2000" dirty="0" smtClean="0"/>
              <a:t> </a:t>
            </a:r>
            <a:r>
              <a:rPr lang="en-US" altLang="zh-CN" sz="2000" dirty="0" smtClean="0"/>
              <a:t>Modify</a:t>
            </a:r>
            <a:r>
              <a:rPr lang="zh-CN" altLang="en-US" sz="2000" dirty="0" smtClean="0"/>
              <a:t> </a:t>
            </a:r>
            <a:r>
              <a:rPr lang="en-US" altLang="zh-CN" sz="2000" dirty="0" smtClean="0"/>
              <a:t>the</a:t>
            </a:r>
            <a:r>
              <a:rPr lang="zh-CN" altLang="en-US" sz="2000" dirty="0" smtClean="0"/>
              <a:t> </a:t>
            </a:r>
            <a:r>
              <a:rPr lang="en-US" altLang="zh-CN" sz="2000" dirty="0" smtClean="0"/>
              <a:t>term</a:t>
            </a:r>
            <a:r>
              <a:rPr lang="zh-CN" altLang="en-US" sz="2000" dirty="0" smtClean="0"/>
              <a:t> </a:t>
            </a:r>
            <a:r>
              <a:rPr lang="en-US" sz="2000" dirty="0" smtClean="0"/>
              <a:t>in the second integral to remove the attenuation factor </a:t>
            </a:r>
            <a:r>
              <a:rPr lang="en-US" sz="2000" dirty="0"/>
              <a:t>without needing to determine subsurface properties but directly in terms of data</a:t>
            </a:r>
            <a:r>
              <a:rPr lang="en-US" sz="2000" dirty="0" smtClean="0"/>
              <a:t>.</a:t>
            </a:r>
            <a:endParaRPr lang="en-US" sz="2000" dirty="0"/>
          </a:p>
        </p:txBody>
      </p:sp>
    </p:spTree>
    <p:extLst>
      <p:ext uri="{BB962C8B-B14F-4D97-AF65-F5344CB8AC3E}">
        <p14:creationId xmlns:p14="http://schemas.microsoft.com/office/powerpoint/2010/main" val="6838270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920240" y="1371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cxnSp>
        <p:nvCxnSpPr>
          <p:cNvPr id="24" name="直接箭头连接符 23"/>
          <p:cNvCxnSpPr/>
          <p:nvPr/>
        </p:nvCxnSpPr>
        <p:spPr>
          <a:xfrm flipH="1">
            <a:off x="1280160" y="6858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左大括号 24"/>
          <p:cNvSpPr/>
          <p:nvPr/>
        </p:nvSpPr>
        <p:spPr>
          <a:xfrm>
            <a:off x="1737360" y="3429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矩形 25"/>
          <p:cNvSpPr/>
          <p:nvPr/>
        </p:nvSpPr>
        <p:spPr>
          <a:xfrm>
            <a:off x="1920240" y="754380"/>
            <a:ext cx="716588" cy="584776"/>
          </a:xfrm>
          <a:prstGeom prst="rect">
            <a:avLst/>
          </a:prstGeom>
        </p:spPr>
        <p:txBody>
          <a:bodyPr wrap="none">
            <a:spAutoFit/>
          </a:bodyPr>
          <a:lstStyle/>
          <a:p>
            <a:r>
              <a:rPr lang="en-US" sz="2800" b="1" i="1" smtClean="0"/>
              <a:t>AF</a:t>
            </a:r>
            <a:r>
              <a:rPr lang="en-US" sz="3200" b="1" i="1" smtClean="0"/>
              <a:t> </a:t>
            </a:r>
            <a:endParaRPr lang="en-US" sz="3200"/>
          </a:p>
        </p:txBody>
      </p:sp>
      <p:cxnSp>
        <p:nvCxnSpPr>
          <p:cNvPr id="27" name="直接箭头连接符 26"/>
          <p:cNvCxnSpPr/>
          <p:nvPr/>
        </p:nvCxnSpPr>
        <p:spPr>
          <a:xfrm flipH="1">
            <a:off x="246888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329184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4572000" y="1028377"/>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0" y="480060"/>
            <a:ext cx="1436240" cy="523220"/>
          </a:xfrm>
          <a:prstGeom prst="rect">
            <a:avLst/>
          </a:prstGeom>
          <a:noFill/>
        </p:spPr>
        <p:txBody>
          <a:bodyPr wrap="none" rtlCol="0">
            <a:spAutoFit/>
          </a:bodyPr>
          <a:lstStyle/>
          <a:p>
            <a:r>
              <a:rPr lang="en-US" sz="2800" b="1" i="1" smtClean="0">
                <a:solidFill>
                  <a:srgbClr val="FF0000"/>
                </a:solidFill>
              </a:rPr>
              <a:t>F[b</a:t>
            </a:r>
            <a:r>
              <a:rPr lang="en-US" sz="2800" b="1" i="1" baseline="-25000" smtClean="0">
                <a:solidFill>
                  <a:srgbClr val="FF0000"/>
                </a:solidFill>
              </a:rPr>
              <a:t>1</a:t>
            </a:r>
            <a:r>
              <a:rPr lang="en-US" sz="2800" b="1" i="1" smtClean="0">
                <a:solidFill>
                  <a:srgbClr val="FF0000"/>
                </a:solidFill>
              </a:rPr>
              <a:t>(z)]</a:t>
            </a:r>
            <a:endParaRPr lang="en-US" sz="2800" b="1" i="1" smtClean="0"/>
          </a:p>
        </p:txBody>
      </p:sp>
      <p:sp>
        <p:nvSpPr>
          <p:cNvPr id="31" name="矩形 30"/>
          <p:cNvSpPr/>
          <p:nvPr/>
        </p:nvSpPr>
        <p:spPr>
          <a:xfrm>
            <a:off x="2926080" y="754381"/>
            <a:ext cx="476914" cy="584776"/>
          </a:xfrm>
          <a:prstGeom prst="rect">
            <a:avLst/>
          </a:prstGeom>
        </p:spPr>
        <p:txBody>
          <a:bodyPr wrap="none">
            <a:spAutoFit/>
          </a:bodyPr>
          <a:lstStyle/>
          <a:p>
            <a:r>
              <a:rPr lang="en-US" sz="2800" b="1" i="1"/>
              <a:t>T</a:t>
            </a:r>
            <a:r>
              <a:rPr lang="en-US" sz="3200" b="1" i="1" smtClean="0"/>
              <a:t> </a:t>
            </a:r>
            <a:endParaRPr lang="en-US" sz="3200"/>
          </a:p>
        </p:txBody>
      </p:sp>
      <p:sp>
        <p:nvSpPr>
          <p:cNvPr id="32" name="矩形 31"/>
          <p:cNvSpPr/>
          <p:nvPr/>
        </p:nvSpPr>
        <p:spPr>
          <a:xfrm>
            <a:off x="3749041" y="754381"/>
            <a:ext cx="1045504"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33" name="矩形 32"/>
          <p:cNvSpPr/>
          <p:nvPr/>
        </p:nvSpPr>
        <p:spPr>
          <a:xfrm>
            <a:off x="5029201" y="754381"/>
            <a:ext cx="1145266"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35" name="矩形 34"/>
          <p:cNvSpPr/>
          <p:nvPr/>
        </p:nvSpPr>
        <p:spPr>
          <a:xfrm>
            <a:off x="6400801" y="788670"/>
            <a:ext cx="941636" cy="523220"/>
          </a:xfrm>
          <a:prstGeom prst="rect">
            <a:avLst/>
          </a:prstGeom>
        </p:spPr>
        <p:txBody>
          <a:bodyPr wrap="none">
            <a:spAutoFit/>
          </a:bodyPr>
          <a:lstStyle/>
          <a:p>
            <a:r>
              <a:rPr lang="en-US" sz="2800" b="1" i="1"/>
              <a:t>b</a:t>
            </a:r>
            <a:r>
              <a:rPr lang="en-US" sz="2800" b="1" i="1" baseline="-25000" smtClean="0"/>
              <a:t>1</a:t>
            </a:r>
            <a:r>
              <a:rPr lang="en-US" sz="2800" b="1" i="1" smtClean="0"/>
              <a:t>(z)</a:t>
            </a:r>
            <a:endParaRPr lang="en-US" sz="3200"/>
          </a:p>
        </p:txBody>
      </p:sp>
      <p:cxnSp>
        <p:nvCxnSpPr>
          <p:cNvPr id="15" name="直接箭头连接符 33"/>
          <p:cNvCxnSpPr/>
          <p:nvPr/>
        </p:nvCxnSpPr>
        <p:spPr>
          <a:xfrm flipH="1">
            <a:off x="6019800" y="104775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18</a:t>
            </a:fld>
            <a:endParaRPr lang="en-US" sz="1400" b="1" dirty="0">
              <a:solidFill>
                <a:srgbClr val="FFFFFF"/>
              </a:solidFill>
            </a:endParaRPr>
          </a:p>
        </p:txBody>
      </p:sp>
    </p:spTree>
    <p:extLst>
      <p:ext uri="{BB962C8B-B14F-4D97-AF65-F5344CB8AC3E}">
        <p14:creationId xmlns:p14="http://schemas.microsoft.com/office/powerpoint/2010/main" val="34009080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920240" y="1371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cxnSp>
        <p:nvCxnSpPr>
          <p:cNvPr id="24" name="直接箭头连接符 23"/>
          <p:cNvCxnSpPr/>
          <p:nvPr/>
        </p:nvCxnSpPr>
        <p:spPr>
          <a:xfrm flipH="1">
            <a:off x="1280160" y="6858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左大括号 24"/>
          <p:cNvSpPr/>
          <p:nvPr/>
        </p:nvSpPr>
        <p:spPr>
          <a:xfrm>
            <a:off x="1737360" y="3429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矩形 25"/>
          <p:cNvSpPr/>
          <p:nvPr/>
        </p:nvSpPr>
        <p:spPr>
          <a:xfrm>
            <a:off x="1920240" y="754380"/>
            <a:ext cx="716588" cy="584776"/>
          </a:xfrm>
          <a:prstGeom prst="rect">
            <a:avLst/>
          </a:prstGeom>
        </p:spPr>
        <p:txBody>
          <a:bodyPr wrap="none">
            <a:spAutoFit/>
          </a:bodyPr>
          <a:lstStyle/>
          <a:p>
            <a:r>
              <a:rPr lang="en-US" sz="2800" b="1" i="1" smtClean="0"/>
              <a:t>AF</a:t>
            </a:r>
            <a:r>
              <a:rPr lang="en-US" sz="3200" b="1" i="1" smtClean="0"/>
              <a:t> </a:t>
            </a:r>
            <a:endParaRPr lang="en-US" sz="3200"/>
          </a:p>
        </p:txBody>
      </p:sp>
      <p:cxnSp>
        <p:nvCxnSpPr>
          <p:cNvPr id="27" name="直接箭头连接符 26"/>
          <p:cNvCxnSpPr/>
          <p:nvPr/>
        </p:nvCxnSpPr>
        <p:spPr>
          <a:xfrm flipH="1">
            <a:off x="246888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329184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4572000" y="1028377"/>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0" y="480060"/>
            <a:ext cx="1436240" cy="523220"/>
          </a:xfrm>
          <a:prstGeom prst="rect">
            <a:avLst/>
          </a:prstGeom>
          <a:noFill/>
        </p:spPr>
        <p:txBody>
          <a:bodyPr wrap="none" rtlCol="0">
            <a:spAutoFit/>
          </a:bodyPr>
          <a:lstStyle/>
          <a:p>
            <a:r>
              <a:rPr lang="en-US" sz="2800" b="1" i="1" smtClean="0">
                <a:solidFill>
                  <a:srgbClr val="FF0000"/>
                </a:solidFill>
              </a:rPr>
              <a:t>F[b</a:t>
            </a:r>
            <a:r>
              <a:rPr lang="en-US" sz="2800" b="1" i="1" baseline="-25000" smtClean="0">
                <a:solidFill>
                  <a:srgbClr val="FF0000"/>
                </a:solidFill>
              </a:rPr>
              <a:t>1</a:t>
            </a:r>
            <a:r>
              <a:rPr lang="en-US" sz="2800" b="1" i="1" smtClean="0">
                <a:solidFill>
                  <a:srgbClr val="FF0000"/>
                </a:solidFill>
              </a:rPr>
              <a:t>(z)]</a:t>
            </a:r>
            <a:endParaRPr lang="en-US" sz="2800" b="1" i="1" smtClean="0"/>
          </a:p>
        </p:txBody>
      </p:sp>
      <p:sp>
        <p:nvSpPr>
          <p:cNvPr id="31" name="矩形 30"/>
          <p:cNvSpPr/>
          <p:nvPr/>
        </p:nvSpPr>
        <p:spPr>
          <a:xfrm>
            <a:off x="2926080" y="754381"/>
            <a:ext cx="476914" cy="584776"/>
          </a:xfrm>
          <a:prstGeom prst="rect">
            <a:avLst/>
          </a:prstGeom>
        </p:spPr>
        <p:txBody>
          <a:bodyPr wrap="none">
            <a:spAutoFit/>
          </a:bodyPr>
          <a:lstStyle/>
          <a:p>
            <a:r>
              <a:rPr lang="en-US" sz="2800" b="1" i="1"/>
              <a:t>T</a:t>
            </a:r>
            <a:r>
              <a:rPr lang="en-US" sz="3200" b="1" i="1" smtClean="0"/>
              <a:t> </a:t>
            </a:r>
            <a:endParaRPr lang="en-US" sz="3200"/>
          </a:p>
        </p:txBody>
      </p:sp>
      <p:sp>
        <p:nvSpPr>
          <p:cNvPr id="32" name="矩形 31"/>
          <p:cNvSpPr/>
          <p:nvPr/>
        </p:nvSpPr>
        <p:spPr>
          <a:xfrm>
            <a:off x="3749041" y="754381"/>
            <a:ext cx="1045504"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33" name="矩形 32"/>
          <p:cNvSpPr/>
          <p:nvPr/>
        </p:nvSpPr>
        <p:spPr>
          <a:xfrm>
            <a:off x="5029201" y="754381"/>
            <a:ext cx="1145266"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cxnSp>
        <p:nvCxnSpPr>
          <p:cNvPr id="34" name="直接箭头连接符 33"/>
          <p:cNvCxnSpPr/>
          <p:nvPr/>
        </p:nvCxnSpPr>
        <p:spPr>
          <a:xfrm flipH="1">
            <a:off x="6019800" y="104775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400801" y="788670"/>
            <a:ext cx="941636" cy="523220"/>
          </a:xfrm>
          <a:prstGeom prst="rect">
            <a:avLst/>
          </a:prstGeom>
        </p:spPr>
        <p:txBody>
          <a:bodyPr wrap="none">
            <a:spAutoFit/>
          </a:bodyPr>
          <a:lstStyle/>
          <a:p>
            <a:r>
              <a:rPr lang="en-US" sz="2800" b="1" i="1"/>
              <a:t>b</a:t>
            </a:r>
            <a:r>
              <a:rPr lang="en-US" sz="2800" b="1" i="1" baseline="-25000" smtClean="0"/>
              <a:t>1</a:t>
            </a:r>
            <a:r>
              <a:rPr lang="en-US" sz="2800" b="1" i="1" smtClean="0"/>
              <a:t>(z)</a:t>
            </a:r>
            <a:endParaRPr lang="en-US" sz="3200"/>
          </a:p>
        </p:txBody>
      </p:sp>
      <p:sp>
        <p:nvSpPr>
          <p:cNvPr id="46" name="左大括号 45"/>
          <p:cNvSpPr/>
          <p:nvPr/>
        </p:nvSpPr>
        <p:spPr>
          <a:xfrm rot="16200000">
            <a:off x="5412289" y="-154155"/>
            <a:ext cx="342900" cy="30246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47" name="TextBox 46"/>
          <p:cNvSpPr txBox="1"/>
          <p:nvPr/>
        </p:nvSpPr>
        <p:spPr>
          <a:xfrm>
            <a:off x="4508915" y="1529609"/>
            <a:ext cx="2454518" cy="523220"/>
          </a:xfrm>
          <a:prstGeom prst="rect">
            <a:avLst/>
          </a:prstGeom>
          <a:noFill/>
        </p:spPr>
        <p:txBody>
          <a:bodyPr wrap="none" rtlCol="0">
            <a:spAutoFit/>
          </a:bodyPr>
          <a:lstStyle/>
          <a:p>
            <a:r>
              <a:rPr lang="en-US" sz="2800" b="1" smtClean="0"/>
              <a:t>Very complex</a:t>
            </a:r>
            <a:endParaRPr lang="en-US" sz="2800" b="1"/>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19</a:t>
            </a:fld>
            <a:endParaRPr lang="en-US" sz="1400" b="1" dirty="0">
              <a:solidFill>
                <a:srgbClr val="FFFFFF"/>
              </a:solidFill>
            </a:endParaRPr>
          </a:p>
        </p:txBody>
      </p:sp>
    </p:spTree>
    <p:extLst>
      <p:ext uri="{BB962C8B-B14F-4D97-AF65-F5344CB8AC3E}">
        <p14:creationId xmlns:p14="http://schemas.microsoft.com/office/powerpoint/2010/main" val="1695125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2743200" y="68580"/>
            <a:ext cx="324612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Internal multiple </a:t>
            </a:r>
            <a:r>
              <a:rPr lang="en-US" dirty="0">
                <a:solidFill>
                  <a:schemeClr val="bg1"/>
                </a:solidFill>
              </a:rPr>
              <a:t>r</a:t>
            </a:r>
            <a:r>
              <a:rPr lang="en-US" kern="1200" dirty="0" smtClean="0">
                <a:solidFill>
                  <a:schemeClr val="bg1"/>
                </a:solidFill>
              </a:rPr>
              <a:t>emoval</a:t>
            </a:r>
            <a:endParaRPr lang="en-US" kern="1200" dirty="0">
              <a:solidFill>
                <a:schemeClr val="bg1"/>
              </a:solidFill>
            </a:endParaRPr>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a:t>
            </a:fld>
            <a:endParaRPr lang="en-US" sz="1400" b="1" dirty="0">
              <a:solidFill>
                <a:srgbClr val="FFFFFF"/>
              </a:solidFill>
            </a:endParaRPr>
          </a:p>
        </p:txBody>
      </p:sp>
    </p:spTree>
    <p:extLst>
      <p:ext uri="{BB962C8B-B14F-4D97-AF65-F5344CB8AC3E}">
        <p14:creationId xmlns:p14="http://schemas.microsoft.com/office/powerpoint/2010/main" val="3356562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920240" y="1371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cxnSp>
        <p:nvCxnSpPr>
          <p:cNvPr id="30" name="直接箭头连接符 29"/>
          <p:cNvCxnSpPr/>
          <p:nvPr/>
        </p:nvCxnSpPr>
        <p:spPr>
          <a:xfrm flipH="1">
            <a:off x="1280160" y="6858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1" name="左大括号 30"/>
          <p:cNvSpPr/>
          <p:nvPr/>
        </p:nvSpPr>
        <p:spPr>
          <a:xfrm>
            <a:off x="1737360" y="3429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矩形 31"/>
          <p:cNvSpPr/>
          <p:nvPr/>
        </p:nvSpPr>
        <p:spPr>
          <a:xfrm>
            <a:off x="1920240" y="754380"/>
            <a:ext cx="716588" cy="584776"/>
          </a:xfrm>
          <a:prstGeom prst="rect">
            <a:avLst/>
          </a:prstGeom>
        </p:spPr>
        <p:txBody>
          <a:bodyPr wrap="none">
            <a:spAutoFit/>
          </a:bodyPr>
          <a:lstStyle/>
          <a:p>
            <a:r>
              <a:rPr lang="en-US" sz="2800" b="1" i="1" smtClean="0"/>
              <a:t>AF</a:t>
            </a:r>
            <a:r>
              <a:rPr lang="en-US" sz="3200" b="1" i="1" smtClean="0"/>
              <a:t> </a:t>
            </a:r>
            <a:endParaRPr lang="en-US" sz="3200"/>
          </a:p>
        </p:txBody>
      </p:sp>
      <p:cxnSp>
        <p:nvCxnSpPr>
          <p:cNvPr id="33" name="直接箭头连接符 32"/>
          <p:cNvCxnSpPr/>
          <p:nvPr/>
        </p:nvCxnSpPr>
        <p:spPr>
          <a:xfrm flipH="1">
            <a:off x="246888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329184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4572000" y="1028377"/>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0" y="480060"/>
            <a:ext cx="1436240" cy="523220"/>
          </a:xfrm>
          <a:prstGeom prst="rect">
            <a:avLst/>
          </a:prstGeom>
          <a:noFill/>
        </p:spPr>
        <p:txBody>
          <a:bodyPr wrap="none" rtlCol="0">
            <a:spAutoFit/>
          </a:bodyPr>
          <a:lstStyle/>
          <a:p>
            <a:r>
              <a:rPr lang="en-US" sz="2800" b="1" i="1" smtClean="0">
                <a:solidFill>
                  <a:srgbClr val="FF0000"/>
                </a:solidFill>
              </a:rPr>
              <a:t>F[b</a:t>
            </a:r>
            <a:r>
              <a:rPr lang="en-US" sz="2800" b="1" i="1" baseline="-25000" smtClean="0">
                <a:solidFill>
                  <a:srgbClr val="FF0000"/>
                </a:solidFill>
              </a:rPr>
              <a:t>1</a:t>
            </a:r>
            <a:r>
              <a:rPr lang="en-US" sz="2800" b="1" i="1" smtClean="0">
                <a:solidFill>
                  <a:srgbClr val="FF0000"/>
                </a:solidFill>
              </a:rPr>
              <a:t>(z)]</a:t>
            </a:r>
            <a:endParaRPr lang="en-US" sz="2800" b="1" i="1" smtClean="0"/>
          </a:p>
        </p:txBody>
      </p:sp>
      <p:sp>
        <p:nvSpPr>
          <p:cNvPr id="51" name="矩形 50"/>
          <p:cNvSpPr/>
          <p:nvPr/>
        </p:nvSpPr>
        <p:spPr>
          <a:xfrm>
            <a:off x="2926080" y="754381"/>
            <a:ext cx="476914" cy="584776"/>
          </a:xfrm>
          <a:prstGeom prst="rect">
            <a:avLst/>
          </a:prstGeom>
        </p:spPr>
        <p:txBody>
          <a:bodyPr wrap="none">
            <a:spAutoFit/>
          </a:bodyPr>
          <a:lstStyle/>
          <a:p>
            <a:r>
              <a:rPr lang="en-US" sz="2800" b="1" i="1"/>
              <a:t>T</a:t>
            </a:r>
            <a:r>
              <a:rPr lang="en-US" sz="3200" b="1" i="1" smtClean="0"/>
              <a:t> </a:t>
            </a:r>
            <a:endParaRPr lang="en-US" sz="3200"/>
          </a:p>
        </p:txBody>
      </p:sp>
      <p:sp>
        <p:nvSpPr>
          <p:cNvPr id="52" name="矩形 51"/>
          <p:cNvSpPr/>
          <p:nvPr/>
        </p:nvSpPr>
        <p:spPr>
          <a:xfrm>
            <a:off x="3749041" y="754381"/>
            <a:ext cx="1045504"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53" name="矩形 52"/>
          <p:cNvSpPr/>
          <p:nvPr/>
        </p:nvSpPr>
        <p:spPr>
          <a:xfrm>
            <a:off x="5029201" y="754381"/>
            <a:ext cx="1145266"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55" name="矩形 54"/>
          <p:cNvSpPr/>
          <p:nvPr/>
        </p:nvSpPr>
        <p:spPr>
          <a:xfrm>
            <a:off x="6400801" y="788670"/>
            <a:ext cx="941636" cy="523220"/>
          </a:xfrm>
          <a:prstGeom prst="rect">
            <a:avLst/>
          </a:prstGeom>
        </p:spPr>
        <p:txBody>
          <a:bodyPr wrap="none">
            <a:spAutoFit/>
          </a:bodyPr>
          <a:lstStyle/>
          <a:p>
            <a:r>
              <a:rPr lang="en-US" sz="2800" b="1" i="1"/>
              <a:t>b</a:t>
            </a:r>
            <a:r>
              <a:rPr lang="en-US" sz="2800" b="1" i="1" baseline="-25000" smtClean="0"/>
              <a:t>1</a:t>
            </a:r>
            <a:r>
              <a:rPr lang="en-US" sz="2800" b="1" i="1" smtClean="0"/>
              <a:t>(z)</a:t>
            </a:r>
            <a:endParaRPr lang="en-US" sz="3200"/>
          </a:p>
        </p:txBody>
      </p:sp>
      <p:sp>
        <p:nvSpPr>
          <p:cNvPr id="56" name="左大括号 55"/>
          <p:cNvSpPr/>
          <p:nvPr/>
        </p:nvSpPr>
        <p:spPr>
          <a:xfrm rot="16200000">
            <a:off x="5412289" y="-154155"/>
            <a:ext cx="342900" cy="30246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57" name="TextBox 56"/>
          <p:cNvSpPr txBox="1"/>
          <p:nvPr/>
        </p:nvSpPr>
        <p:spPr>
          <a:xfrm>
            <a:off x="4508915" y="1529609"/>
            <a:ext cx="2454518" cy="523220"/>
          </a:xfrm>
          <a:prstGeom prst="rect">
            <a:avLst/>
          </a:prstGeom>
          <a:noFill/>
        </p:spPr>
        <p:txBody>
          <a:bodyPr wrap="none" rtlCol="0">
            <a:spAutoFit/>
          </a:bodyPr>
          <a:lstStyle/>
          <a:p>
            <a:r>
              <a:rPr lang="en-US" sz="2800" b="1" smtClean="0"/>
              <a:t>Very complex</a:t>
            </a:r>
            <a:endParaRPr lang="en-US" sz="2800" b="1"/>
          </a:p>
        </p:txBody>
      </p:sp>
      <p:sp>
        <p:nvSpPr>
          <p:cNvPr id="7" name="乘号 6"/>
          <p:cNvSpPr/>
          <p:nvPr/>
        </p:nvSpPr>
        <p:spPr>
          <a:xfrm>
            <a:off x="5126539" y="641978"/>
            <a:ext cx="914400" cy="685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直接箭头连接符 33"/>
          <p:cNvCxnSpPr/>
          <p:nvPr/>
        </p:nvCxnSpPr>
        <p:spPr>
          <a:xfrm flipH="1">
            <a:off x="6019800" y="104775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20</a:t>
            </a:fld>
            <a:endParaRPr lang="en-US" sz="1400" b="1" dirty="0">
              <a:solidFill>
                <a:srgbClr val="FFFFFF"/>
              </a:solidFill>
            </a:endParaRPr>
          </a:p>
        </p:txBody>
      </p:sp>
    </p:spTree>
    <p:extLst>
      <p:ext uri="{BB962C8B-B14F-4D97-AF65-F5344CB8AC3E}">
        <p14:creationId xmlns:p14="http://schemas.microsoft.com/office/powerpoint/2010/main" val="2600651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3974380"/>
            <a:ext cx="80391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矩形 27"/>
          <p:cNvSpPr/>
          <p:nvPr/>
        </p:nvSpPr>
        <p:spPr>
          <a:xfrm>
            <a:off x="5029200" y="480060"/>
            <a:ext cx="1768381" cy="523220"/>
          </a:xfrm>
          <a:prstGeom prst="rect">
            <a:avLst/>
          </a:prstGeom>
        </p:spPr>
        <p:txBody>
          <a:bodyPr wrap="none">
            <a:spAutoFit/>
          </a:bodyPr>
          <a:lstStyle/>
          <a:p>
            <a:r>
              <a:rPr lang="en-US" sz="2800" b="1" i="1"/>
              <a:t>partial R’</a:t>
            </a:r>
            <a:endParaRPr lang="en-US" sz="2800"/>
          </a:p>
        </p:txBody>
      </p:sp>
      <p:sp>
        <p:nvSpPr>
          <p:cNvPr id="29" name="矩形 28"/>
          <p:cNvSpPr/>
          <p:nvPr/>
        </p:nvSpPr>
        <p:spPr>
          <a:xfrm>
            <a:off x="5029200" y="1097280"/>
            <a:ext cx="1668619" cy="523220"/>
          </a:xfrm>
          <a:prstGeom prst="rect">
            <a:avLst/>
          </a:prstGeom>
        </p:spPr>
        <p:txBody>
          <a:bodyPr wrap="none">
            <a:spAutoFit/>
          </a:bodyPr>
          <a:lstStyle/>
          <a:p>
            <a:r>
              <a:rPr lang="en-US" sz="2800" b="1" i="1"/>
              <a:t>partial </a:t>
            </a:r>
            <a:r>
              <a:rPr lang="en-US" sz="2800" b="1" i="1" smtClean="0"/>
              <a:t>R</a:t>
            </a:r>
            <a:endParaRPr lang="en-US" sz="2800"/>
          </a:p>
        </p:txBody>
      </p:sp>
      <p:sp>
        <p:nvSpPr>
          <p:cNvPr id="30" name="矩形 29"/>
          <p:cNvSpPr/>
          <p:nvPr/>
        </p:nvSpPr>
        <p:spPr>
          <a:xfrm>
            <a:off x="7132320" y="4800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sp>
        <p:nvSpPr>
          <p:cNvPr id="31" name="矩形 30"/>
          <p:cNvSpPr/>
          <p:nvPr/>
        </p:nvSpPr>
        <p:spPr>
          <a:xfrm>
            <a:off x="7132320" y="1097280"/>
            <a:ext cx="864291" cy="523220"/>
          </a:xfrm>
          <a:prstGeom prst="rect">
            <a:avLst/>
          </a:prstGeom>
        </p:spPr>
        <p:txBody>
          <a:bodyPr wrap="none">
            <a:spAutoFit/>
          </a:bodyPr>
          <a:lstStyle/>
          <a:p>
            <a:r>
              <a:rPr lang="en-US" sz="2800" b="1" i="1" smtClean="0"/>
              <a:t>g(z</a:t>
            </a:r>
            <a:r>
              <a:rPr lang="en-US" sz="2800" b="1" i="1"/>
              <a:t>)</a:t>
            </a:r>
          </a:p>
        </p:txBody>
      </p:sp>
      <p:sp>
        <p:nvSpPr>
          <p:cNvPr id="32" name="矩形 31"/>
          <p:cNvSpPr/>
          <p:nvPr/>
        </p:nvSpPr>
        <p:spPr>
          <a:xfrm>
            <a:off x="8229600" y="109728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sp>
        <p:nvSpPr>
          <p:cNvPr id="33" name="左大括号 32"/>
          <p:cNvSpPr/>
          <p:nvPr/>
        </p:nvSpPr>
        <p:spPr>
          <a:xfrm>
            <a:off x="4937760" y="6858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矩形 33"/>
          <p:cNvSpPr/>
          <p:nvPr/>
        </p:nvSpPr>
        <p:spPr>
          <a:xfrm>
            <a:off x="1920240" y="1371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cxnSp>
        <p:nvCxnSpPr>
          <p:cNvPr id="36" name="直接箭头连接符 35"/>
          <p:cNvCxnSpPr/>
          <p:nvPr/>
        </p:nvCxnSpPr>
        <p:spPr>
          <a:xfrm flipH="1">
            <a:off x="1280160" y="6858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左大括号 36"/>
          <p:cNvSpPr/>
          <p:nvPr/>
        </p:nvSpPr>
        <p:spPr>
          <a:xfrm>
            <a:off x="1737360" y="3429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矩形 37"/>
          <p:cNvSpPr/>
          <p:nvPr/>
        </p:nvSpPr>
        <p:spPr>
          <a:xfrm>
            <a:off x="1920240" y="754380"/>
            <a:ext cx="716588" cy="584776"/>
          </a:xfrm>
          <a:prstGeom prst="rect">
            <a:avLst/>
          </a:prstGeom>
        </p:spPr>
        <p:txBody>
          <a:bodyPr wrap="none">
            <a:spAutoFit/>
          </a:bodyPr>
          <a:lstStyle/>
          <a:p>
            <a:r>
              <a:rPr lang="en-US" sz="2800" b="1" i="1" smtClean="0"/>
              <a:t>AF</a:t>
            </a:r>
            <a:r>
              <a:rPr lang="en-US" sz="3200" b="1" i="1" smtClean="0"/>
              <a:t> </a:t>
            </a:r>
            <a:endParaRPr lang="en-US" sz="3200"/>
          </a:p>
        </p:txBody>
      </p:sp>
      <p:cxnSp>
        <p:nvCxnSpPr>
          <p:cNvPr id="39" name="直接箭头连接符 38"/>
          <p:cNvCxnSpPr/>
          <p:nvPr/>
        </p:nvCxnSpPr>
        <p:spPr>
          <a:xfrm flipH="1">
            <a:off x="246888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29184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4572000" y="1028377"/>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7846740" y="130302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480060"/>
            <a:ext cx="1436240" cy="523220"/>
          </a:xfrm>
          <a:prstGeom prst="rect">
            <a:avLst/>
          </a:prstGeom>
          <a:noFill/>
        </p:spPr>
        <p:txBody>
          <a:bodyPr wrap="none" rtlCol="0">
            <a:spAutoFit/>
          </a:bodyPr>
          <a:lstStyle/>
          <a:p>
            <a:r>
              <a:rPr lang="en-US" sz="2800" b="1" i="1" smtClean="0">
                <a:solidFill>
                  <a:srgbClr val="FF0000"/>
                </a:solidFill>
              </a:rPr>
              <a:t>F[b</a:t>
            </a:r>
            <a:r>
              <a:rPr lang="en-US" sz="2800" b="1" i="1" baseline="-25000" smtClean="0">
                <a:solidFill>
                  <a:srgbClr val="FF0000"/>
                </a:solidFill>
              </a:rPr>
              <a:t>1</a:t>
            </a:r>
            <a:r>
              <a:rPr lang="en-US" sz="2800" b="1" i="1" smtClean="0">
                <a:solidFill>
                  <a:srgbClr val="FF0000"/>
                </a:solidFill>
              </a:rPr>
              <a:t>(z)]</a:t>
            </a:r>
            <a:endParaRPr lang="en-US" sz="2800" b="1" i="1" smtClean="0"/>
          </a:p>
        </p:txBody>
      </p:sp>
      <p:sp>
        <p:nvSpPr>
          <p:cNvPr id="47" name="矩形 46"/>
          <p:cNvSpPr/>
          <p:nvPr/>
        </p:nvSpPr>
        <p:spPr>
          <a:xfrm>
            <a:off x="2926080" y="754381"/>
            <a:ext cx="476914" cy="584776"/>
          </a:xfrm>
          <a:prstGeom prst="rect">
            <a:avLst/>
          </a:prstGeom>
        </p:spPr>
        <p:txBody>
          <a:bodyPr wrap="none">
            <a:spAutoFit/>
          </a:bodyPr>
          <a:lstStyle/>
          <a:p>
            <a:r>
              <a:rPr lang="en-US" sz="2800" b="1" i="1"/>
              <a:t>T</a:t>
            </a:r>
            <a:r>
              <a:rPr lang="en-US" sz="3200" b="1" i="1" smtClean="0"/>
              <a:t> </a:t>
            </a:r>
            <a:endParaRPr lang="en-US" sz="3200"/>
          </a:p>
        </p:txBody>
      </p:sp>
      <p:sp>
        <p:nvSpPr>
          <p:cNvPr id="48" name="矩形 47"/>
          <p:cNvSpPr/>
          <p:nvPr/>
        </p:nvSpPr>
        <p:spPr>
          <a:xfrm>
            <a:off x="3749041" y="754381"/>
            <a:ext cx="1045504"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49" name="TextBox 48"/>
          <p:cNvSpPr txBox="1"/>
          <p:nvPr/>
        </p:nvSpPr>
        <p:spPr>
          <a:xfrm>
            <a:off x="412986" y="3399420"/>
            <a:ext cx="7778643" cy="523220"/>
          </a:xfrm>
          <a:prstGeom prst="rect">
            <a:avLst/>
          </a:prstGeom>
          <a:noFill/>
        </p:spPr>
        <p:txBody>
          <a:bodyPr wrap="none" rtlCol="0">
            <a:spAutoFit/>
          </a:bodyPr>
          <a:lstStyle/>
          <a:p>
            <a:r>
              <a:rPr lang="en-US" sz="2800" i="1" smtClean="0"/>
              <a:t>g(z) is a new function defined with R as coefficients.</a:t>
            </a:r>
            <a:endParaRPr lang="en-US" sz="2800" i="1"/>
          </a:p>
        </p:txBody>
      </p:sp>
      <p:cxnSp>
        <p:nvCxnSpPr>
          <p:cNvPr id="24" name="直接箭头连接符 65"/>
          <p:cNvCxnSpPr/>
          <p:nvPr/>
        </p:nvCxnSpPr>
        <p:spPr>
          <a:xfrm flipH="1" flipV="1">
            <a:off x="6812280" y="1008191"/>
            <a:ext cx="348518" cy="1459"/>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左大括号 67"/>
          <p:cNvSpPr/>
          <p:nvPr/>
        </p:nvSpPr>
        <p:spPr>
          <a:xfrm>
            <a:off x="7086600" y="66675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6" name="右大括号 68"/>
          <p:cNvSpPr/>
          <p:nvPr/>
        </p:nvSpPr>
        <p:spPr>
          <a:xfrm>
            <a:off x="6705600" y="666750"/>
            <a:ext cx="167623" cy="708735"/>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21</a:t>
            </a:fld>
            <a:endParaRPr lang="en-US" sz="1400" b="1" dirty="0">
              <a:solidFill>
                <a:srgbClr val="FFFFFF"/>
              </a:solidFill>
            </a:endParaRPr>
          </a:p>
        </p:txBody>
      </p:sp>
    </p:spTree>
    <p:extLst>
      <p:ext uri="{BB962C8B-B14F-4D97-AF65-F5344CB8AC3E}">
        <p14:creationId xmlns:p14="http://schemas.microsoft.com/office/powerpoint/2010/main" val="41881766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3974380"/>
            <a:ext cx="80391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矩形 27"/>
          <p:cNvSpPr/>
          <p:nvPr/>
        </p:nvSpPr>
        <p:spPr>
          <a:xfrm>
            <a:off x="5029200" y="480060"/>
            <a:ext cx="1768381" cy="523220"/>
          </a:xfrm>
          <a:prstGeom prst="rect">
            <a:avLst/>
          </a:prstGeom>
        </p:spPr>
        <p:txBody>
          <a:bodyPr wrap="none">
            <a:spAutoFit/>
          </a:bodyPr>
          <a:lstStyle/>
          <a:p>
            <a:r>
              <a:rPr lang="en-US" sz="2800" b="1" i="1"/>
              <a:t>partial R’</a:t>
            </a:r>
            <a:endParaRPr lang="en-US" sz="2800"/>
          </a:p>
        </p:txBody>
      </p:sp>
      <p:sp>
        <p:nvSpPr>
          <p:cNvPr id="29" name="矩形 28"/>
          <p:cNvSpPr/>
          <p:nvPr/>
        </p:nvSpPr>
        <p:spPr>
          <a:xfrm>
            <a:off x="5029200" y="1097280"/>
            <a:ext cx="1668619" cy="523220"/>
          </a:xfrm>
          <a:prstGeom prst="rect">
            <a:avLst/>
          </a:prstGeom>
        </p:spPr>
        <p:txBody>
          <a:bodyPr wrap="none">
            <a:spAutoFit/>
          </a:bodyPr>
          <a:lstStyle/>
          <a:p>
            <a:r>
              <a:rPr lang="en-US" sz="2800" b="1" i="1"/>
              <a:t>partial </a:t>
            </a:r>
            <a:r>
              <a:rPr lang="en-US" sz="2800" b="1" i="1" smtClean="0"/>
              <a:t>R</a:t>
            </a:r>
            <a:endParaRPr lang="en-US" sz="2800"/>
          </a:p>
        </p:txBody>
      </p:sp>
      <p:sp>
        <p:nvSpPr>
          <p:cNvPr id="30" name="矩形 29"/>
          <p:cNvSpPr/>
          <p:nvPr/>
        </p:nvSpPr>
        <p:spPr>
          <a:xfrm>
            <a:off x="7132320" y="4800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sp>
        <p:nvSpPr>
          <p:cNvPr id="31" name="矩形 30"/>
          <p:cNvSpPr/>
          <p:nvPr/>
        </p:nvSpPr>
        <p:spPr>
          <a:xfrm>
            <a:off x="7132320" y="1097280"/>
            <a:ext cx="864291" cy="523220"/>
          </a:xfrm>
          <a:prstGeom prst="rect">
            <a:avLst/>
          </a:prstGeom>
        </p:spPr>
        <p:txBody>
          <a:bodyPr wrap="none">
            <a:spAutoFit/>
          </a:bodyPr>
          <a:lstStyle/>
          <a:p>
            <a:r>
              <a:rPr lang="en-US" sz="2800" b="1" i="1" smtClean="0"/>
              <a:t>g(z</a:t>
            </a:r>
            <a:r>
              <a:rPr lang="en-US" sz="2800" b="1" i="1"/>
              <a:t>)</a:t>
            </a:r>
          </a:p>
        </p:txBody>
      </p:sp>
      <p:sp>
        <p:nvSpPr>
          <p:cNvPr id="32" name="矩形 31"/>
          <p:cNvSpPr/>
          <p:nvPr/>
        </p:nvSpPr>
        <p:spPr>
          <a:xfrm>
            <a:off x="8229600" y="109728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sp>
        <p:nvSpPr>
          <p:cNvPr id="33" name="左大括号 32"/>
          <p:cNvSpPr/>
          <p:nvPr/>
        </p:nvSpPr>
        <p:spPr>
          <a:xfrm>
            <a:off x="4937760" y="6858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矩形 33"/>
          <p:cNvSpPr/>
          <p:nvPr/>
        </p:nvSpPr>
        <p:spPr>
          <a:xfrm>
            <a:off x="1920240" y="1371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cxnSp>
        <p:nvCxnSpPr>
          <p:cNvPr id="36" name="直接箭头连接符 35"/>
          <p:cNvCxnSpPr/>
          <p:nvPr/>
        </p:nvCxnSpPr>
        <p:spPr>
          <a:xfrm flipH="1">
            <a:off x="1280160" y="6858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左大括号 36"/>
          <p:cNvSpPr/>
          <p:nvPr/>
        </p:nvSpPr>
        <p:spPr>
          <a:xfrm>
            <a:off x="1737360" y="3429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矩形 37"/>
          <p:cNvSpPr/>
          <p:nvPr/>
        </p:nvSpPr>
        <p:spPr>
          <a:xfrm>
            <a:off x="1920240" y="754380"/>
            <a:ext cx="716588" cy="584776"/>
          </a:xfrm>
          <a:prstGeom prst="rect">
            <a:avLst/>
          </a:prstGeom>
        </p:spPr>
        <p:txBody>
          <a:bodyPr wrap="none">
            <a:spAutoFit/>
          </a:bodyPr>
          <a:lstStyle/>
          <a:p>
            <a:r>
              <a:rPr lang="en-US" sz="2800" b="1" i="1" smtClean="0"/>
              <a:t>AF</a:t>
            </a:r>
            <a:r>
              <a:rPr lang="en-US" sz="3200" b="1" i="1" smtClean="0"/>
              <a:t> </a:t>
            </a:r>
            <a:endParaRPr lang="en-US" sz="3200"/>
          </a:p>
        </p:txBody>
      </p:sp>
      <p:cxnSp>
        <p:nvCxnSpPr>
          <p:cNvPr id="39" name="直接箭头连接符 38"/>
          <p:cNvCxnSpPr/>
          <p:nvPr/>
        </p:nvCxnSpPr>
        <p:spPr>
          <a:xfrm flipH="1">
            <a:off x="246888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29184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4572000" y="1028377"/>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7846740" y="130302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480060"/>
            <a:ext cx="1436240" cy="523220"/>
          </a:xfrm>
          <a:prstGeom prst="rect">
            <a:avLst/>
          </a:prstGeom>
          <a:noFill/>
        </p:spPr>
        <p:txBody>
          <a:bodyPr wrap="none" rtlCol="0">
            <a:spAutoFit/>
          </a:bodyPr>
          <a:lstStyle/>
          <a:p>
            <a:r>
              <a:rPr lang="en-US" sz="2800" b="1" i="1" smtClean="0">
                <a:solidFill>
                  <a:srgbClr val="FF0000"/>
                </a:solidFill>
              </a:rPr>
              <a:t>F[b</a:t>
            </a:r>
            <a:r>
              <a:rPr lang="en-US" sz="2800" b="1" i="1" baseline="-25000" smtClean="0">
                <a:solidFill>
                  <a:srgbClr val="FF0000"/>
                </a:solidFill>
              </a:rPr>
              <a:t>1</a:t>
            </a:r>
            <a:r>
              <a:rPr lang="en-US" sz="2800" b="1" i="1" smtClean="0">
                <a:solidFill>
                  <a:srgbClr val="FF0000"/>
                </a:solidFill>
              </a:rPr>
              <a:t>(z)]</a:t>
            </a:r>
            <a:endParaRPr lang="en-US" sz="2800" b="1" i="1" smtClean="0"/>
          </a:p>
        </p:txBody>
      </p:sp>
      <p:sp>
        <p:nvSpPr>
          <p:cNvPr id="47" name="矩形 46"/>
          <p:cNvSpPr/>
          <p:nvPr/>
        </p:nvSpPr>
        <p:spPr>
          <a:xfrm>
            <a:off x="2926080" y="754381"/>
            <a:ext cx="476914" cy="584776"/>
          </a:xfrm>
          <a:prstGeom prst="rect">
            <a:avLst/>
          </a:prstGeom>
        </p:spPr>
        <p:txBody>
          <a:bodyPr wrap="none">
            <a:spAutoFit/>
          </a:bodyPr>
          <a:lstStyle/>
          <a:p>
            <a:r>
              <a:rPr lang="en-US" sz="2800" b="1" i="1"/>
              <a:t>T</a:t>
            </a:r>
            <a:r>
              <a:rPr lang="en-US" sz="3200" b="1" i="1" smtClean="0"/>
              <a:t> </a:t>
            </a:r>
            <a:endParaRPr lang="en-US" sz="3200"/>
          </a:p>
        </p:txBody>
      </p:sp>
      <p:sp>
        <p:nvSpPr>
          <p:cNvPr id="48" name="矩形 47"/>
          <p:cNvSpPr/>
          <p:nvPr/>
        </p:nvSpPr>
        <p:spPr>
          <a:xfrm>
            <a:off x="3749041" y="754381"/>
            <a:ext cx="1045504"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49" name="TextBox 48"/>
          <p:cNvSpPr txBox="1"/>
          <p:nvPr/>
        </p:nvSpPr>
        <p:spPr>
          <a:xfrm>
            <a:off x="412986" y="3399420"/>
            <a:ext cx="7778643" cy="523220"/>
          </a:xfrm>
          <a:prstGeom prst="rect">
            <a:avLst/>
          </a:prstGeom>
          <a:noFill/>
        </p:spPr>
        <p:txBody>
          <a:bodyPr wrap="none" rtlCol="0">
            <a:spAutoFit/>
          </a:bodyPr>
          <a:lstStyle/>
          <a:p>
            <a:r>
              <a:rPr lang="en-US" sz="2800" i="1" smtClean="0"/>
              <a:t>g(z) is a new function defined with R as coefficients.</a:t>
            </a:r>
            <a:endParaRPr lang="en-US" sz="2800" i="1"/>
          </a:p>
        </p:txBody>
      </p:sp>
      <p:cxnSp>
        <p:nvCxnSpPr>
          <p:cNvPr id="24" name="直接箭头连接符 65"/>
          <p:cNvCxnSpPr/>
          <p:nvPr/>
        </p:nvCxnSpPr>
        <p:spPr>
          <a:xfrm flipH="1" flipV="1">
            <a:off x="6812280" y="1008191"/>
            <a:ext cx="348518" cy="1459"/>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左大括号 67"/>
          <p:cNvSpPr/>
          <p:nvPr/>
        </p:nvSpPr>
        <p:spPr>
          <a:xfrm>
            <a:off x="7086600" y="66675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6" name="右大括号 68"/>
          <p:cNvSpPr/>
          <p:nvPr/>
        </p:nvSpPr>
        <p:spPr>
          <a:xfrm>
            <a:off x="6705600" y="666750"/>
            <a:ext cx="167623" cy="708735"/>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22</a:t>
            </a:fld>
            <a:endParaRPr lang="en-US" sz="1400" b="1" dirty="0">
              <a:solidFill>
                <a:srgbClr val="FFFFFF"/>
              </a:solidFill>
            </a:endParaRPr>
          </a:p>
        </p:txBody>
      </p:sp>
      <p:sp>
        <p:nvSpPr>
          <p:cNvPr id="27" name="Rectangle 26"/>
          <p:cNvSpPr/>
          <p:nvPr/>
        </p:nvSpPr>
        <p:spPr>
          <a:xfrm>
            <a:off x="2438400" y="2190750"/>
            <a:ext cx="3886200" cy="523220"/>
          </a:xfrm>
          <a:prstGeom prst="rect">
            <a:avLst/>
          </a:prstGeom>
        </p:spPr>
        <p:txBody>
          <a:bodyPr wrap="square">
            <a:spAutoFit/>
          </a:bodyPr>
          <a:lstStyle/>
          <a:p>
            <a:r>
              <a:rPr lang="en-US" sz="2800" b="1" i="1" dirty="0">
                <a:solidFill>
                  <a:srgbClr val="CCFFCC"/>
                </a:solidFill>
              </a:rPr>
              <a:t>b</a:t>
            </a:r>
            <a:r>
              <a:rPr lang="en-US" sz="2800" b="1" i="1" dirty="0" smtClean="0">
                <a:solidFill>
                  <a:srgbClr val="CCFFCC"/>
                </a:solidFill>
              </a:rPr>
              <a:t>’</a:t>
            </a:r>
            <a:r>
              <a:rPr lang="en-US" sz="2800" b="1" i="1" baseline="-25000" dirty="0" smtClean="0">
                <a:solidFill>
                  <a:srgbClr val="CCFFCC"/>
                </a:solidFill>
              </a:rPr>
              <a:t>1</a:t>
            </a:r>
            <a:r>
              <a:rPr lang="en-US" sz="2800" b="1" i="1" dirty="0">
                <a:solidFill>
                  <a:srgbClr val="CCFFCC"/>
                </a:solidFill>
              </a:rPr>
              <a:t>(z</a:t>
            </a:r>
            <a:r>
              <a:rPr lang="en-US" sz="2800" b="1" i="1" dirty="0" smtClean="0">
                <a:solidFill>
                  <a:srgbClr val="CCFFCC"/>
                </a:solidFill>
              </a:rPr>
              <a:t>)</a:t>
            </a:r>
            <a:r>
              <a:rPr lang="en-US" sz="2800" b="1" i="1" dirty="0" smtClean="0"/>
              <a:t>=</a:t>
            </a:r>
            <a:r>
              <a:rPr lang="en-US" sz="2800" b="1" i="1" dirty="0"/>
              <a:t>b</a:t>
            </a:r>
            <a:r>
              <a:rPr lang="en-US" sz="2800" b="1" i="1" baseline="-25000" dirty="0"/>
              <a:t>1</a:t>
            </a:r>
            <a:r>
              <a:rPr lang="en-US" sz="2800" b="1" i="1" dirty="0"/>
              <a:t>(</a:t>
            </a:r>
            <a:r>
              <a:rPr lang="en-US" sz="2800" b="1" i="1" dirty="0" smtClean="0"/>
              <a:t>z</a:t>
            </a:r>
            <a:r>
              <a:rPr lang="en-US" sz="2800" b="1" i="1" dirty="0"/>
              <a:t>)</a:t>
            </a:r>
            <a:r>
              <a:rPr lang="en-US" sz="2800" dirty="0" smtClean="0"/>
              <a:t>+</a:t>
            </a:r>
            <a:r>
              <a:rPr lang="en-US" sz="2800" b="1" i="1" dirty="0" smtClean="0"/>
              <a:t>b</a:t>
            </a:r>
            <a:r>
              <a:rPr lang="en-US" sz="2800" b="1" i="1" baseline="-25000" dirty="0" smtClean="0"/>
              <a:t>3</a:t>
            </a:r>
            <a:r>
              <a:rPr lang="en-US" sz="2800" b="1" i="1" baseline="30000" dirty="0" smtClean="0"/>
              <a:t>IM</a:t>
            </a:r>
            <a:r>
              <a:rPr lang="en-US" sz="2800" b="1" i="1" dirty="0" smtClean="0"/>
              <a:t>(</a:t>
            </a:r>
            <a:r>
              <a:rPr lang="en-US" sz="2800" b="1" i="1" dirty="0"/>
              <a:t>z</a:t>
            </a:r>
            <a:r>
              <a:rPr lang="en-US" sz="2800" b="1" i="1" dirty="0" smtClean="0"/>
              <a:t>)</a:t>
            </a:r>
            <a:endParaRPr lang="en-US" sz="2800" dirty="0"/>
          </a:p>
        </p:txBody>
      </p:sp>
    </p:spTree>
    <p:extLst>
      <p:ext uri="{BB962C8B-B14F-4D97-AF65-F5344CB8AC3E}">
        <p14:creationId xmlns:p14="http://schemas.microsoft.com/office/powerpoint/2010/main" val="34164619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3974380"/>
            <a:ext cx="80391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矩形 27"/>
          <p:cNvSpPr/>
          <p:nvPr/>
        </p:nvSpPr>
        <p:spPr>
          <a:xfrm>
            <a:off x="5029200" y="480060"/>
            <a:ext cx="1768381" cy="523220"/>
          </a:xfrm>
          <a:prstGeom prst="rect">
            <a:avLst/>
          </a:prstGeom>
        </p:spPr>
        <p:txBody>
          <a:bodyPr wrap="none">
            <a:spAutoFit/>
          </a:bodyPr>
          <a:lstStyle/>
          <a:p>
            <a:r>
              <a:rPr lang="en-US" sz="2800" b="1" i="1"/>
              <a:t>partial R’</a:t>
            </a:r>
            <a:endParaRPr lang="en-US" sz="2800"/>
          </a:p>
        </p:txBody>
      </p:sp>
      <p:sp>
        <p:nvSpPr>
          <p:cNvPr id="29" name="矩形 28"/>
          <p:cNvSpPr/>
          <p:nvPr/>
        </p:nvSpPr>
        <p:spPr>
          <a:xfrm>
            <a:off x="5029200" y="1097280"/>
            <a:ext cx="1668619" cy="523220"/>
          </a:xfrm>
          <a:prstGeom prst="rect">
            <a:avLst/>
          </a:prstGeom>
        </p:spPr>
        <p:txBody>
          <a:bodyPr wrap="none">
            <a:spAutoFit/>
          </a:bodyPr>
          <a:lstStyle/>
          <a:p>
            <a:r>
              <a:rPr lang="en-US" sz="2800" b="1" i="1"/>
              <a:t>partial </a:t>
            </a:r>
            <a:r>
              <a:rPr lang="en-US" sz="2800" b="1" i="1" smtClean="0"/>
              <a:t>R</a:t>
            </a:r>
            <a:endParaRPr lang="en-US" sz="2800"/>
          </a:p>
        </p:txBody>
      </p:sp>
      <p:sp>
        <p:nvSpPr>
          <p:cNvPr id="30" name="矩形 29"/>
          <p:cNvSpPr/>
          <p:nvPr/>
        </p:nvSpPr>
        <p:spPr>
          <a:xfrm>
            <a:off x="7132320" y="480060"/>
            <a:ext cx="1041398" cy="523220"/>
          </a:xfrm>
          <a:prstGeom prst="rect">
            <a:avLst/>
          </a:prstGeom>
        </p:spPr>
        <p:txBody>
          <a:bodyPr wrap="none">
            <a:spAutoFit/>
          </a:bodyPr>
          <a:lstStyle/>
          <a:p>
            <a:r>
              <a:rPr lang="en-US" sz="2800" b="1" i="1" dirty="0">
                <a:solidFill>
                  <a:srgbClr val="CCFFCC"/>
                </a:solidFill>
              </a:rPr>
              <a:t>b</a:t>
            </a:r>
            <a:r>
              <a:rPr lang="en-US" sz="2800" b="1" i="1" dirty="0" smtClean="0">
                <a:solidFill>
                  <a:srgbClr val="CCFFCC"/>
                </a:solidFill>
              </a:rPr>
              <a:t>’</a:t>
            </a:r>
            <a:r>
              <a:rPr lang="en-US" sz="2800" b="1" i="1" baseline="-25000" dirty="0" smtClean="0">
                <a:solidFill>
                  <a:srgbClr val="CCFFCC"/>
                </a:solidFill>
              </a:rPr>
              <a:t>1</a:t>
            </a:r>
            <a:r>
              <a:rPr lang="en-US" sz="2800" b="1" i="1" dirty="0">
                <a:solidFill>
                  <a:srgbClr val="CCFFCC"/>
                </a:solidFill>
              </a:rPr>
              <a:t>(z)</a:t>
            </a:r>
            <a:endParaRPr lang="en-US" sz="2800" dirty="0">
              <a:solidFill>
                <a:srgbClr val="CCFFCC"/>
              </a:solidFill>
            </a:endParaRPr>
          </a:p>
        </p:txBody>
      </p:sp>
      <p:sp>
        <p:nvSpPr>
          <p:cNvPr id="31" name="矩形 30"/>
          <p:cNvSpPr/>
          <p:nvPr/>
        </p:nvSpPr>
        <p:spPr>
          <a:xfrm>
            <a:off x="7132320" y="1097280"/>
            <a:ext cx="864291" cy="523220"/>
          </a:xfrm>
          <a:prstGeom prst="rect">
            <a:avLst/>
          </a:prstGeom>
        </p:spPr>
        <p:txBody>
          <a:bodyPr wrap="none">
            <a:spAutoFit/>
          </a:bodyPr>
          <a:lstStyle/>
          <a:p>
            <a:r>
              <a:rPr lang="en-US" sz="2800" b="1" i="1" smtClean="0"/>
              <a:t>g(z</a:t>
            </a:r>
            <a:r>
              <a:rPr lang="en-US" sz="2800" b="1" i="1"/>
              <a:t>)</a:t>
            </a:r>
          </a:p>
        </p:txBody>
      </p:sp>
      <p:sp>
        <p:nvSpPr>
          <p:cNvPr id="32" name="矩形 31"/>
          <p:cNvSpPr/>
          <p:nvPr/>
        </p:nvSpPr>
        <p:spPr>
          <a:xfrm>
            <a:off x="8229600" y="1097280"/>
            <a:ext cx="1041398" cy="523220"/>
          </a:xfrm>
          <a:prstGeom prst="rect">
            <a:avLst/>
          </a:prstGeom>
        </p:spPr>
        <p:txBody>
          <a:bodyPr wrap="none">
            <a:spAutoFit/>
          </a:bodyPr>
          <a:lstStyle/>
          <a:p>
            <a:r>
              <a:rPr lang="en-US" sz="2800" b="1" i="1" dirty="0">
                <a:solidFill>
                  <a:srgbClr val="CCFFCC"/>
                </a:solidFill>
              </a:rPr>
              <a:t>b</a:t>
            </a:r>
            <a:r>
              <a:rPr lang="en-US" sz="2800" b="1" i="1" dirty="0" smtClean="0">
                <a:solidFill>
                  <a:srgbClr val="CCFFCC"/>
                </a:solidFill>
              </a:rPr>
              <a:t>’</a:t>
            </a:r>
            <a:r>
              <a:rPr lang="en-US" sz="2800" b="1" i="1" baseline="-25000" dirty="0" smtClean="0">
                <a:solidFill>
                  <a:srgbClr val="CCFFCC"/>
                </a:solidFill>
              </a:rPr>
              <a:t>1</a:t>
            </a:r>
            <a:r>
              <a:rPr lang="en-US" sz="2800" b="1" i="1" dirty="0">
                <a:solidFill>
                  <a:srgbClr val="CCFFCC"/>
                </a:solidFill>
              </a:rPr>
              <a:t>(z)</a:t>
            </a:r>
            <a:endParaRPr lang="en-US" sz="2800" dirty="0">
              <a:solidFill>
                <a:srgbClr val="CCFFCC"/>
              </a:solidFill>
            </a:endParaRPr>
          </a:p>
        </p:txBody>
      </p:sp>
      <p:sp>
        <p:nvSpPr>
          <p:cNvPr id="33" name="左大括号 32"/>
          <p:cNvSpPr/>
          <p:nvPr/>
        </p:nvSpPr>
        <p:spPr>
          <a:xfrm>
            <a:off x="4937760" y="6858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矩形 33"/>
          <p:cNvSpPr/>
          <p:nvPr/>
        </p:nvSpPr>
        <p:spPr>
          <a:xfrm>
            <a:off x="1920240" y="137160"/>
            <a:ext cx="1041398" cy="523220"/>
          </a:xfrm>
          <a:prstGeom prst="rect">
            <a:avLst/>
          </a:prstGeom>
        </p:spPr>
        <p:txBody>
          <a:bodyPr wrap="none">
            <a:spAutoFit/>
          </a:bodyPr>
          <a:lstStyle/>
          <a:p>
            <a:r>
              <a:rPr lang="en-US" sz="2800" b="1" i="1" dirty="0">
                <a:solidFill>
                  <a:srgbClr val="CCFFCC"/>
                </a:solidFill>
              </a:rPr>
              <a:t>b</a:t>
            </a:r>
            <a:r>
              <a:rPr lang="en-US" sz="2800" b="1" i="1" dirty="0" smtClean="0">
                <a:solidFill>
                  <a:srgbClr val="CCFFCC"/>
                </a:solidFill>
              </a:rPr>
              <a:t>’</a:t>
            </a:r>
            <a:r>
              <a:rPr lang="en-US" sz="2800" b="1" i="1" baseline="-25000" dirty="0" smtClean="0">
                <a:solidFill>
                  <a:srgbClr val="CCFFCC"/>
                </a:solidFill>
              </a:rPr>
              <a:t>1</a:t>
            </a:r>
            <a:r>
              <a:rPr lang="en-US" sz="2800" b="1" i="1" dirty="0">
                <a:solidFill>
                  <a:srgbClr val="CCFFCC"/>
                </a:solidFill>
              </a:rPr>
              <a:t>(z)</a:t>
            </a:r>
            <a:endParaRPr lang="en-US" sz="2800" dirty="0">
              <a:solidFill>
                <a:srgbClr val="CCFFCC"/>
              </a:solidFill>
            </a:endParaRPr>
          </a:p>
        </p:txBody>
      </p:sp>
      <p:cxnSp>
        <p:nvCxnSpPr>
          <p:cNvPr id="36" name="直接箭头连接符 35"/>
          <p:cNvCxnSpPr/>
          <p:nvPr/>
        </p:nvCxnSpPr>
        <p:spPr>
          <a:xfrm flipH="1">
            <a:off x="1280160" y="6858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左大括号 36"/>
          <p:cNvSpPr/>
          <p:nvPr/>
        </p:nvSpPr>
        <p:spPr>
          <a:xfrm>
            <a:off x="1737360" y="3429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矩形 37"/>
          <p:cNvSpPr/>
          <p:nvPr/>
        </p:nvSpPr>
        <p:spPr>
          <a:xfrm>
            <a:off x="1920240" y="754380"/>
            <a:ext cx="716588" cy="584776"/>
          </a:xfrm>
          <a:prstGeom prst="rect">
            <a:avLst/>
          </a:prstGeom>
        </p:spPr>
        <p:txBody>
          <a:bodyPr wrap="none">
            <a:spAutoFit/>
          </a:bodyPr>
          <a:lstStyle/>
          <a:p>
            <a:r>
              <a:rPr lang="en-US" sz="2800" b="1" i="1" smtClean="0"/>
              <a:t>AF</a:t>
            </a:r>
            <a:r>
              <a:rPr lang="en-US" sz="3200" b="1" i="1" smtClean="0"/>
              <a:t> </a:t>
            </a:r>
            <a:endParaRPr lang="en-US" sz="3200"/>
          </a:p>
        </p:txBody>
      </p:sp>
      <p:cxnSp>
        <p:nvCxnSpPr>
          <p:cNvPr id="39" name="直接箭头连接符 38"/>
          <p:cNvCxnSpPr/>
          <p:nvPr/>
        </p:nvCxnSpPr>
        <p:spPr>
          <a:xfrm flipH="1">
            <a:off x="246888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29184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4572000" y="1028377"/>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7846740" y="130302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480060"/>
            <a:ext cx="1436240" cy="523220"/>
          </a:xfrm>
          <a:prstGeom prst="rect">
            <a:avLst/>
          </a:prstGeom>
          <a:noFill/>
        </p:spPr>
        <p:txBody>
          <a:bodyPr wrap="none" rtlCol="0">
            <a:spAutoFit/>
          </a:bodyPr>
          <a:lstStyle/>
          <a:p>
            <a:r>
              <a:rPr lang="en-US" sz="2800" b="1" i="1" smtClean="0">
                <a:solidFill>
                  <a:srgbClr val="FF0000"/>
                </a:solidFill>
              </a:rPr>
              <a:t>F[b</a:t>
            </a:r>
            <a:r>
              <a:rPr lang="en-US" sz="2800" b="1" i="1" baseline="-25000" smtClean="0">
                <a:solidFill>
                  <a:srgbClr val="FF0000"/>
                </a:solidFill>
              </a:rPr>
              <a:t>1</a:t>
            </a:r>
            <a:r>
              <a:rPr lang="en-US" sz="2800" b="1" i="1" smtClean="0">
                <a:solidFill>
                  <a:srgbClr val="FF0000"/>
                </a:solidFill>
              </a:rPr>
              <a:t>(z)]</a:t>
            </a:r>
            <a:endParaRPr lang="en-US" sz="2800" b="1" i="1" smtClean="0"/>
          </a:p>
        </p:txBody>
      </p:sp>
      <p:sp>
        <p:nvSpPr>
          <p:cNvPr id="47" name="矩形 46"/>
          <p:cNvSpPr/>
          <p:nvPr/>
        </p:nvSpPr>
        <p:spPr>
          <a:xfrm>
            <a:off x="2926080" y="754381"/>
            <a:ext cx="476914" cy="584776"/>
          </a:xfrm>
          <a:prstGeom prst="rect">
            <a:avLst/>
          </a:prstGeom>
        </p:spPr>
        <p:txBody>
          <a:bodyPr wrap="none">
            <a:spAutoFit/>
          </a:bodyPr>
          <a:lstStyle/>
          <a:p>
            <a:r>
              <a:rPr lang="en-US" sz="2800" b="1" i="1"/>
              <a:t>T</a:t>
            </a:r>
            <a:r>
              <a:rPr lang="en-US" sz="3200" b="1" i="1" smtClean="0"/>
              <a:t> </a:t>
            </a:r>
            <a:endParaRPr lang="en-US" sz="3200"/>
          </a:p>
        </p:txBody>
      </p:sp>
      <p:sp>
        <p:nvSpPr>
          <p:cNvPr id="48" name="矩形 47"/>
          <p:cNvSpPr/>
          <p:nvPr/>
        </p:nvSpPr>
        <p:spPr>
          <a:xfrm>
            <a:off x="3749041" y="754381"/>
            <a:ext cx="1045504"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49" name="TextBox 48"/>
          <p:cNvSpPr txBox="1"/>
          <p:nvPr/>
        </p:nvSpPr>
        <p:spPr>
          <a:xfrm>
            <a:off x="412986" y="3399420"/>
            <a:ext cx="7778643" cy="523220"/>
          </a:xfrm>
          <a:prstGeom prst="rect">
            <a:avLst/>
          </a:prstGeom>
          <a:noFill/>
        </p:spPr>
        <p:txBody>
          <a:bodyPr wrap="none" rtlCol="0">
            <a:spAutoFit/>
          </a:bodyPr>
          <a:lstStyle/>
          <a:p>
            <a:r>
              <a:rPr lang="en-US" sz="2800" i="1" dirty="0" smtClean="0"/>
              <a:t>g(z) is a new function defined with R as coefficients.</a:t>
            </a:r>
            <a:endParaRPr lang="en-US" sz="2800" i="1" dirty="0"/>
          </a:p>
        </p:txBody>
      </p:sp>
      <p:cxnSp>
        <p:nvCxnSpPr>
          <p:cNvPr id="24" name="直接箭头连接符 65"/>
          <p:cNvCxnSpPr/>
          <p:nvPr/>
        </p:nvCxnSpPr>
        <p:spPr>
          <a:xfrm flipH="1" flipV="1">
            <a:off x="6812280" y="1008191"/>
            <a:ext cx="348518" cy="1459"/>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左大括号 67"/>
          <p:cNvSpPr/>
          <p:nvPr/>
        </p:nvSpPr>
        <p:spPr>
          <a:xfrm>
            <a:off x="7086600" y="66675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6" name="右大括号 68"/>
          <p:cNvSpPr/>
          <p:nvPr/>
        </p:nvSpPr>
        <p:spPr>
          <a:xfrm>
            <a:off x="6705600" y="666750"/>
            <a:ext cx="167623" cy="708735"/>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23</a:t>
            </a:fld>
            <a:endParaRPr lang="en-US" sz="1400" b="1" dirty="0">
              <a:solidFill>
                <a:srgbClr val="FFFFFF"/>
              </a:solidFill>
            </a:endParaRPr>
          </a:p>
        </p:txBody>
      </p:sp>
      <p:sp>
        <p:nvSpPr>
          <p:cNvPr id="4" name="Rectangle 3"/>
          <p:cNvSpPr/>
          <p:nvPr/>
        </p:nvSpPr>
        <p:spPr>
          <a:xfrm>
            <a:off x="2438400" y="2190750"/>
            <a:ext cx="3886200" cy="523220"/>
          </a:xfrm>
          <a:prstGeom prst="rect">
            <a:avLst/>
          </a:prstGeom>
        </p:spPr>
        <p:txBody>
          <a:bodyPr wrap="square">
            <a:spAutoFit/>
          </a:bodyPr>
          <a:lstStyle/>
          <a:p>
            <a:r>
              <a:rPr lang="en-US" sz="2800" b="1" i="1" dirty="0">
                <a:solidFill>
                  <a:srgbClr val="CCFFCC"/>
                </a:solidFill>
              </a:rPr>
              <a:t>b</a:t>
            </a:r>
            <a:r>
              <a:rPr lang="en-US" sz="2800" b="1" i="1" dirty="0" smtClean="0">
                <a:solidFill>
                  <a:srgbClr val="CCFFCC"/>
                </a:solidFill>
              </a:rPr>
              <a:t>’</a:t>
            </a:r>
            <a:r>
              <a:rPr lang="en-US" sz="2800" b="1" i="1" baseline="-25000" dirty="0" smtClean="0">
                <a:solidFill>
                  <a:srgbClr val="CCFFCC"/>
                </a:solidFill>
              </a:rPr>
              <a:t>1</a:t>
            </a:r>
            <a:r>
              <a:rPr lang="en-US" sz="2800" b="1" i="1" dirty="0">
                <a:solidFill>
                  <a:srgbClr val="CCFFCC"/>
                </a:solidFill>
              </a:rPr>
              <a:t>(z</a:t>
            </a:r>
            <a:r>
              <a:rPr lang="en-US" sz="2800" b="1" i="1" dirty="0" smtClean="0">
                <a:solidFill>
                  <a:srgbClr val="CCFFCC"/>
                </a:solidFill>
              </a:rPr>
              <a:t>)</a:t>
            </a:r>
            <a:r>
              <a:rPr lang="en-US" sz="2800" b="1" i="1" dirty="0" smtClean="0"/>
              <a:t>=</a:t>
            </a:r>
            <a:r>
              <a:rPr lang="en-US" sz="2800" b="1" i="1" dirty="0"/>
              <a:t>b</a:t>
            </a:r>
            <a:r>
              <a:rPr lang="en-US" sz="2800" b="1" i="1" baseline="-25000" dirty="0"/>
              <a:t>1</a:t>
            </a:r>
            <a:r>
              <a:rPr lang="en-US" sz="2800" b="1" i="1" dirty="0"/>
              <a:t>(</a:t>
            </a:r>
            <a:r>
              <a:rPr lang="en-US" sz="2800" b="1" i="1" dirty="0" smtClean="0"/>
              <a:t>z</a:t>
            </a:r>
            <a:r>
              <a:rPr lang="en-US" sz="2800" b="1" i="1" dirty="0"/>
              <a:t>)</a:t>
            </a:r>
            <a:r>
              <a:rPr lang="en-US" sz="2800" dirty="0" smtClean="0"/>
              <a:t>+</a:t>
            </a:r>
            <a:r>
              <a:rPr lang="en-US" sz="2800" b="1" i="1" dirty="0" smtClean="0"/>
              <a:t>b</a:t>
            </a:r>
            <a:r>
              <a:rPr lang="en-US" sz="2800" b="1" i="1" baseline="-25000" dirty="0" smtClean="0"/>
              <a:t>3</a:t>
            </a:r>
            <a:r>
              <a:rPr lang="en-US" sz="2800" b="1" i="1" baseline="30000" dirty="0" smtClean="0"/>
              <a:t>IM</a:t>
            </a:r>
            <a:r>
              <a:rPr lang="en-US" sz="2800" b="1" i="1" dirty="0" smtClean="0"/>
              <a:t>(</a:t>
            </a:r>
            <a:r>
              <a:rPr lang="en-US" sz="2800" b="1" i="1" dirty="0"/>
              <a:t>z</a:t>
            </a:r>
            <a:r>
              <a:rPr lang="en-US" sz="2800" b="1" i="1" dirty="0" smtClean="0"/>
              <a:t>)</a:t>
            </a:r>
            <a:endParaRPr lang="en-US" sz="2800" dirty="0"/>
          </a:p>
        </p:txBody>
      </p:sp>
    </p:spTree>
    <p:extLst>
      <p:ext uri="{BB962C8B-B14F-4D97-AF65-F5344CB8AC3E}">
        <p14:creationId xmlns:p14="http://schemas.microsoft.com/office/powerpoint/2010/main" val="8033752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986" y="3399420"/>
            <a:ext cx="7778643" cy="523220"/>
          </a:xfrm>
          <a:prstGeom prst="rect">
            <a:avLst/>
          </a:prstGeom>
          <a:noFill/>
        </p:spPr>
        <p:txBody>
          <a:bodyPr wrap="none" rtlCol="0">
            <a:spAutoFit/>
          </a:bodyPr>
          <a:lstStyle/>
          <a:p>
            <a:r>
              <a:rPr lang="en-US" sz="2800" i="1" smtClean="0"/>
              <a:t>g(z) is a new function defined with R as coefficients.</a:t>
            </a:r>
            <a:endParaRPr lang="en-US" sz="2800" i="1"/>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3974380"/>
            <a:ext cx="80391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直接箭头连接符 23"/>
          <p:cNvCxnSpPr/>
          <p:nvPr/>
        </p:nvCxnSpPr>
        <p:spPr>
          <a:xfrm flipH="1">
            <a:off x="3581400" y="2178338"/>
            <a:ext cx="1828800" cy="124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410200" y="1885950"/>
            <a:ext cx="942377" cy="523220"/>
          </a:xfrm>
          <a:prstGeom prst="rect">
            <a:avLst/>
          </a:prstGeom>
        </p:spPr>
        <p:txBody>
          <a:bodyPr wrap="none">
            <a:spAutoFit/>
          </a:bodyPr>
          <a:lstStyle/>
          <a:p>
            <a:r>
              <a:rPr lang="en-US" sz="2800" b="1" dirty="0"/>
              <a:t>b</a:t>
            </a:r>
            <a:r>
              <a:rPr lang="en-US" sz="2800" b="1" baseline="-25000" dirty="0"/>
              <a:t>1</a:t>
            </a:r>
            <a:r>
              <a:rPr lang="en-US" sz="2800" b="1" dirty="0"/>
              <a:t>(z)</a:t>
            </a:r>
            <a:endParaRPr lang="en-US" sz="2800" dirty="0"/>
          </a:p>
        </p:txBody>
      </p:sp>
      <p:cxnSp>
        <p:nvCxnSpPr>
          <p:cNvPr id="28" name="直接连接符 27"/>
          <p:cNvCxnSpPr/>
          <p:nvPr/>
        </p:nvCxnSpPr>
        <p:spPr>
          <a:xfrm>
            <a:off x="2034034" y="1971150"/>
            <a:ext cx="44821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516216" y="1971151"/>
            <a:ext cx="0" cy="4385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034034" y="1971151"/>
            <a:ext cx="0" cy="4487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034034" y="2409732"/>
            <a:ext cx="4482182"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5029200" y="480060"/>
            <a:ext cx="1768381" cy="523220"/>
          </a:xfrm>
          <a:prstGeom prst="rect">
            <a:avLst/>
          </a:prstGeom>
        </p:spPr>
        <p:txBody>
          <a:bodyPr wrap="none">
            <a:spAutoFit/>
          </a:bodyPr>
          <a:lstStyle/>
          <a:p>
            <a:r>
              <a:rPr lang="en-US" sz="2800" b="1" i="1"/>
              <a:t>partial R’</a:t>
            </a:r>
            <a:endParaRPr lang="en-US" sz="2800"/>
          </a:p>
        </p:txBody>
      </p:sp>
      <p:sp>
        <p:nvSpPr>
          <p:cNvPr id="51" name="矩形 50"/>
          <p:cNvSpPr/>
          <p:nvPr/>
        </p:nvSpPr>
        <p:spPr>
          <a:xfrm>
            <a:off x="5029200" y="1097280"/>
            <a:ext cx="1668619" cy="523220"/>
          </a:xfrm>
          <a:prstGeom prst="rect">
            <a:avLst/>
          </a:prstGeom>
        </p:spPr>
        <p:txBody>
          <a:bodyPr wrap="none">
            <a:spAutoFit/>
          </a:bodyPr>
          <a:lstStyle/>
          <a:p>
            <a:r>
              <a:rPr lang="en-US" sz="2800" b="1" i="1"/>
              <a:t>partial </a:t>
            </a:r>
            <a:r>
              <a:rPr lang="en-US" sz="2800" b="1" i="1" smtClean="0"/>
              <a:t>R</a:t>
            </a:r>
            <a:endParaRPr lang="en-US" sz="2800"/>
          </a:p>
        </p:txBody>
      </p:sp>
      <p:sp>
        <p:nvSpPr>
          <p:cNvPr id="54" name="矩形 53"/>
          <p:cNvSpPr/>
          <p:nvPr/>
        </p:nvSpPr>
        <p:spPr>
          <a:xfrm>
            <a:off x="7132320" y="4800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sp>
        <p:nvSpPr>
          <p:cNvPr id="55" name="矩形 54"/>
          <p:cNvSpPr/>
          <p:nvPr/>
        </p:nvSpPr>
        <p:spPr>
          <a:xfrm>
            <a:off x="7132320" y="1097280"/>
            <a:ext cx="864291" cy="523220"/>
          </a:xfrm>
          <a:prstGeom prst="rect">
            <a:avLst/>
          </a:prstGeom>
        </p:spPr>
        <p:txBody>
          <a:bodyPr wrap="none">
            <a:spAutoFit/>
          </a:bodyPr>
          <a:lstStyle/>
          <a:p>
            <a:r>
              <a:rPr lang="en-US" sz="2800" b="1" i="1" smtClean="0"/>
              <a:t>g(z</a:t>
            </a:r>
            <a:r>
              <a:rPr lang="en-US" sz="2800" b="1" i="1"/>
              <a:t>)</a:t>
            </a:r>
          </a:p>
        </p:txBody>
      </p:sp>
      <p:sp>
        <p:nvSpPr>
          <p:cNvPr id="56" name="矩形 55"/>
          <p:cNvSpPr/>
          <p:nvPr/>
        </p:nvSpPr>
        <p:spPr>
          <a:xfrm>
            <a:off x="8229600" y="109728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sp>
        <p:nvSpPr>
          <p:cNvPr id="57" name="左大括号 56"/>
          <p:cNvSpPr/>
          <p:nvPr/>
        </p:nvSpPr>
        <p:spPr>
          <a:xfrm>
            <a:off x="4937760" y="6858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59" name="矩形 58"/>
          <p:cNvSpPr/>
          <p:nvPr/>
        </p:nvSpPr>
        <p:spPr>
          <a:xfrm>
            <a:off x="1920240" y="1371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cxnSp>
        <p:nvCxnSpPr>
          <p:cNvPr id="60" name="直接箭头连接符 59"/>
          <p:cNvCxnSpPr/>
          <p:nvPr/>
        </p:nvCxnSpPr>
        <p:spPr>
          <a:xfrm flipH="1">
            <a:off x="1280160" y="6858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1" name="左大括号 60"/>
          <p:cNvSpPr/>
          <p:nvPr/>
        </p:nvSpPr>
        <p:spPr>
          <a:xfrm>
            <a:off x="1737360" y="3429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矩形 61"/>
          <p:cNvSpPr/>
          <p:nvPr/>
        </p:nvSpPr>
        <p:spPr>
          <a:xfrm>
            <a:off x="1920240" y="754380"/>
            <a:ext cx="716588" cy="584776"/>
          </a:xfrm>
          <a:prstGeom prst="rect">
            <a:avLst/>
          </a:prstGeom>
        </p:spPr>
        <p:txBody>
          <a:bodyPr wrap="none">
            <a:spAutoFit/>
          </a:bodyPr>
          <a:lstStyle/>
          <a:p>
            <a:r>
              <a:rPr lang="en-US" sz="2800" b="1" i="1" smtClean="0"/>
              <a:t>AF</a:t>
            </a:r>
            <a:r>
              <a:rPr lang="en-US" sz="3200" b="1" i="1" smtClean="0"/>
              <a:t> </a:t>
            </a:r>
            <a:endParaRPr lang="en-US" sz="3200"/>
          </a:p>
        </p:txBody>
      </p:sp>
      <p:cxnSp>
        <p:nvCxnSpPr>
          <p:cNvPr id="63" name="直接箭头连接符 62"/>
          <p:cNvCxnSpPr/>
          <p:nvPr/>
        </p:nvCxnSpPr>
        <p:spPr>
          <a:xfrm flipH="1">
            <a:off x="246888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H="1">
            <a:off x="329184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flipH="1">
            <a:off x="4572000" y="1028377"/>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a:off x="7846740" y="130302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0" y="480060"/>
            <a:ext cx="1436240" cy="523220"/>
          </a:xfrm>
          <a:prstGeom prst="rect">
            <a:avLst/>
          </a:prstGeom>
          <a:noFill/>
        </p:spPr>
        <p:txBody>
          <a:bodyPr wrap="none" rtlCol="0">
            <a:spAutoFit/>
          </a:bodyPr>
          <a:lstStyle/>
          <a:p>
            <a:r>
              <a:rPr lang="en-US" sz="2800" b="1" i="1" smtClean="0">
                <a:solidFill>
                  <a:srgbClr val="FF0000"/>
                </a:solidFill>
              </a:rPr>
              <a:t>F[b</a:t>
            </a:r>
            <a:r>
              <a:rPr lang="en-US" sz="2800" b="1" i="1" baseline="-25000" smtClean="0">
                <a:solidFill>
                  <a:srgbClr val="FF0000"/>
                </a:solidFill>
              </a:rPr>
              <a:t>1</a:t>
            </a:r>
            <a:r>
              <a:rPr lang="en-US" sz="2800" b="1" i="1" smtClean="0">
                <a:solidFill>
                  <a:srgbClr val="FF0000"/>
                </a:solidFill>
              </a:rPr>
              <a:t>(z)]</a:t>
            </a:r>
            <a:endParaRPr lang="en-US" sz="2800" b="1" i="1" smtClean="0"/>
          </a:p>
        </p:txBody>
      </p:sp>
      <p:sp>
        <p:nvSpPr>
          <p:cNvPr id="71" name="TextBox 70"/>
          <p:cNvSpPr txBox="1"/>
          <p:nvPr/>
        </p:nvSpPr>
        <p:spPr>
          <a:xfrm>
            <a:off x="2133600" y="1885950"/>
            <a:ext cx="1436240" cy="523220"/>
          </a:xfrm>
          <a:prstGeom prst="rect">
            <a:avLst/>
          </a:prstGeom>
          <a:noFill/>
        </p:spPr>
        <p:txBody>
          <a:bodyPr wrap="none" rtlCol="0">
            <a:spAutoFit/>
          </a:bodyPr>
          <a:lstStyle/>
          <a:p>
            <a:r>
              <a:rPr lang="en-US" sz="2800" b="1" i="1" dirty="0" smtClean="0">
                <a:solidFill>
                  <a:srgbClr val="FF0000"/>
                </a:solidFill>
              </a:rPr>
              <a:t>F[b</a:t>
            </a:r>
            <a:r>
              <a:rPr lang="en-US" sz="2800" b="1" i="1" baseline="-25000" dirty="0" smtClean="0">
                <a:solidFill>
                  <a:srgbClr val="FF0000"/>
                </a:solidFill>
              </a:rPr>
              <a:t>1</a:t>
            </a:r>
            <a:r>
              <a:rPr lang="en-US" sz="2800" b="1" i="1" dirty="0" smtClean="0">
                <a:solidFill>
                  <a:srgbClr val="FF0000"/>
                </a:solidFill>
              </a:rPr>
              <a:t>(z)]</a:t>
            </a:r>
            <a:endParaRPr lang="en-US" sz="2800" b="1" i="1" dirty="0" smtClean="0"/>
          </a:p>
        </p:txBody>
      </p:sp>
      <p:sp>
        <p:nvSpPr>
          <p:cNvPr id="35" name="矩形 34"/>
          <p:cNvSpPr/>
          <p:nvPr/>
        </p:nvSpPr>
        <p:spPr>
          <a:xfrm>
            <a:off x="2926080" y="754381"/>
            <a:ext cx="476914" cy="584776"/>
          </a:xfrm>
          <a:prstGeom prst="rect">
            <a:avLst/>
          </a:prstGeom>
        </p:spPr>
        <p:txBody>
          <a:bodyPr wrap="none">
            <a:spAutoFit/>
          </a:bodyPr>
          <a:lstStyle/>
          <a:p>
            <a:r>
              <a:rPr lang="en-US" sz="2800" b="1" i="1"/>
              <a:t>T</a:t>
            </a:r>
            <a:r>
              <a:rPr lang="en-US" sz="3200" b="1" i="1" smtClean="0"/>
              <a:t> </a:t>
            </a:r>
            <a:endParaRPr lang="en-US" sz="3200"/>
          </a:p>
        </p:txBody>
      </p:sp>
      <p:sp>
        <p:nvSpPr>
          <p:cNvPr id="36" name="矩形 35"/>
          <p:cNvSpPr/>
          <p:nvPr/>
        </p:nvSpPr>
        <p:spPr>
          <a:xfrm>
            <a:off x="3749041" y="754381"/>
            <a:ext cx="1045504"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cxnSp>
        <p:nvCxnSpPr>
          <p:cNvPr id="31" name="直接箭头连接符 65"/>
          <p:cNvCxnSpPr/>
          <p:nvPr/>
        </p:nvCxnSpPr>
        <p:spPr>
          <a:xfrm flipH="1" flipV="1">
            <a:off x="6812280" y="1008191"/>
            <a:ext cx="348518" cy="1459"/>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3" name="左大括号 67"/>
          <p:cNvSpPr/>
          <p:nvPr/>
        </p:nvSpPr>
        <p:spPr>
          <a:xfrm>
            <a:off x="7086600" y="66675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右大括号 68"/>
          <p:cNvSpPr/>
          <p:nvPr/>
        </p:nvSpPr>
        <p:spPr>
          <a:xfrm>
            <a:off x="6705600" y="666750"/>
            <a:ext cx="167623" cy="708735"/>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24</a:t>
            </a:fld>
            <a:endParaRPr lang="en-US" sz="1400" b="1" dirty="0">
              <a:solidFill>
                <a:srgbClr val="FFFFFF"/>
              </a:solidFill>
            </a:endParaRPr>
          </a:p>
        </p:txBody>
      </p:sp>
    </p:spTree>
    <p:extLst>
      <p:ext uri="{BB962C8B-B14F-4D97-AF65-F5344CB8AC3E}">
        <p14:creationId xmlns:p14="http://schemas.microsoft.com/office/powerpoint/2010/main" val="6591941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84" y="2625756"/>
            <a:ext cx="76104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66800" y="3486150"/>
            <a:ext cx="6629400" cy="1418518"/>
          </a:xfrm>
          <a:prstGeom prst="rect">
            <a:avLst/>
          </a:prstGeom>
        </p:spPr>
      </p:pic>
      <p:cxnSp>
        <p:nvCxnSpPr>
          <p:cNvPr id="35" name="直接箭头连接符 23"/>
          <p:cNvCxnSpPr/>
          <p:nvPr/>
        </p:nvCxnSpPr>
        <p:spPr>
          <a:xfrm flipH="1">
            <a:off x="3581400" y="2178338"/>
            <a:ext cx="1828800" cy="124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矩形 26"/>
          <p:cNvSpPr/>
          <p:nvPr/>
        </p:nvSpPr>
        <p:spPr>
          <a:xfrm>
            <a:off x="5410200" y="1885950"/>
            <a:ext cx="942377" cy="523220"/>
          </a:xfrm>
          <a:prstGeom prst="rect">
            <a:avLst/>
          </a:prstGeom>
        </p:spPr>
        <p:txBody>
          <a:bodyPr wrap="none">
            <a:spAutoFit/>
          </a:bodyPr>
          <a:lstStyle/>
          <a:p>
            <a:r>
              <a:rPr lang="en-US" sz="2800" b="1" dirty="0"/>
              <a:t>b</a:t>
            </a:r>
            <a:r>
              <a:rPr lang="en-US" sz="2800" b="1" baseline="-25000" dirty="0"/>
              <a:t>1</a:t>
            </a:r>
            <a:r>
              <a:rPr lang="en-US" sz="2800" b="1" dirty="0"/>
              <a:t>(z)</a:t>
            </a:r>
            <a:endParaRPr lang="en-US" sz="2800" dirty="0"/>
          </a:p>
        </p:txBody>
      </p:sp>
      <p:cxnSp>
        <p:nvCxnSpPr>
          <p:cNvPr id="37" name="直接连接符 27"/>
          <p:cNvCxnSpPr/>
          <p:nvPr/>
        </p:nvCxnSpPr>
        <p:spPr>
          <a:xfrm>
            <a:off x="2034034" y="1971150"/>
            <a:ext cx="44821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28"/>
          <p:cNvCxnSpPr/>
          <p:nvPr/>
        </p:nvCxnSpPr>
        <p:spPr>
          <a:xfrm>
            <a:off x="6516216" y="1971151"/>
            <a:ext cx="0" cy="4385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29"/>
          <p:cNvCxnSpPr/>
          <p:nvPr/>
        </p:nvCxnSpPr>
        <p:spPr>
          <a:xfrm>
            <a:off x="2034034" y="1971151"/>
            <a:ext cx="0" cy="4487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1"/>
          <p:cNvCxnSpPr/>
          <p:nvPr/>
        </p:nvCxnSpPr>
        <p:spPr>
          <a:xfrm flipV="1">
            <a:off x="2034034" y="2409732"/>
            <a:ext cx="4482182"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矩形 49"/>
          <p:cNvSpPr/>
          <p:nvPr/>
        </p:nvSpPr>
        <p:spPr>
          <a:xfrm>
            <a:off x="5029200" y="480060"/>
            <a:ext cx="1768381" cy="523220"/>
          </a:xfrm>
          <a:prstGeom prst="rect">
            <a:avLst/>
          </a:prstGeom>
        </p:spPr>
        <p:txBody>
          <a:bodyPr wrap="none">
            <a:spAutoFit/>
          </a:bodyPr>
          <a:lstStyle/>
          <a:p>
            <a:r>
              <a:rPr lang="en-US" sz="2800" b="1" i="1"/>
              <a:t>partial R’</a:t>
            </a:r>
            <a:endParaRPr lang="en-US" sz="2800"/>
          </a:p>
        </p:txBody>
      </p:sp>
      <p:sp>
        <p:nvSpPr>
          <p:cNvPr id="42" name="矩形 50"/>
          <p:cNvSpPr/>
          <p:nvPr/>
        </p:nvSpPr>
        <p:spPr>
          <a:xfrm>
            <a:off x="5029200" y="1097280"/>
            <a:ext cx="1668619" cy="523220"/>
          </a:xfrm>
          <a:prstGeom prst="rect">
            <a:avLst/>
          </a:prstGeom>
        </p:spPr>
        <p:txBody>
          <a:bodyPr wrap="none">
            <a:spAutoFit/>
          </a:bodyPr>
          <a:lstStyle/>
          <a:p>
            <a:r>
              <a:rPr lang="en-US" sz="2800" b="1" i="1"/>
              <a:t>partial </a:t>
            </a:r>
            <a:r>
              <a:rPr lang="en-US" sz="2800" b="1" i="1" smtClean="0"/>
              <a:t>R</a:t>
            </a:r>
            <a:endParaRPr lang="en-US" sz="2800"/>
          </a:p>
        </p:txBody>
      </p:sp>
      <p:sp>
        <p:nvSpPr>
          <p:cNvPr id="43" name="矩形 53"/>
          <p:cNvSpPr/>
          <p:nvPr/>
        </p:nvSpPr>
        <p:spPr>
          <a:xfrm>
            <a:off x="7132320" y="4800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sp>
        <p:nvSpPr>
          <p:cNvPr id="44" name="矩形 54"/>
          <p:cNvSpPr/>
          <p:nvPr/>
        </p:nvSpPr>
        <p:spPr>
          <a:xfrm>
            <a:off x="7132320" y="1097280"/>
            <a:ext cx="864291" cy="523220"/>
          </a:xfrm>
          <a:prstGeom prst="rect">
            <a:avLst/>
          </a:prstGeom>
        </p:spPr>
        <p:txBody>
          <a:bodyPr wrap="none">
            <a:spAutoFit/>
          </a:bodyPr>
          <a:lstStyle/>
          <a:p>
            <a:r>
              <a:rPr lang="en-US" sz="2800" b="1" i="1" dirty="0" smtClean="0"/>
              <a:t>g(z</a:t>
            </a:r>
            <a:r>
              <a:rPr lang="en-US" sz="2800" b="1" i="1" dirty="0"/>
              <a:t>)</a:t>
            </a:r>
          </a:p>
        </p:txBody>
      </p:sp>
      <p:sp>
        <p:nvSpPr>
          <p:cNvPr id="45" name="矩形 55"/>
          <p:cNvSpPr/>
          <p:nvPr/>
        </p:nvSpPr>
        <p:spPr>
          <a:xfrm>
            <a:off x="8229600" y="109728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sp>
        <p:nvSpPr>
          <p:cNvPr id="56" name="左大括号 56"/>
          <p:cNvSpPr/>
          <p:nvPr/>
        </p:nvSpPr>
        <p:spPr>
          <a:xfrm>
            <a:off x="4937760" y="6858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75" name="矩形 58"/>
          <p:cNvSpPr/>
          <p:nvPr/>
        </p:nvSpPr>
        <p:spPr>
          <a:xfrm>
            <a:off x="1920240" y="137160"/>
            <a:ext cx="941636" cy="523220"/>
          </a:xfrm>
          <a:prstGeom prst="rect">
            <a:avLst/>
          </a:prstGeom>
        </p:spPr>
        <p:txBody>
          <a:bodyPr wrap="none">
            <a:spAutoFit/>
          </a:bodyPr>
          <a:lstStyle/>
          <a:p>
            <a:r>
              <a:rPr lang="en-US" sz="2800" b="1" i="1"/>
              <a:t>b</a:t>
            </a:r>
            <a:r>
              <a:rPr lang="en-US" sz="2800" b="1" i="1" baseline="-25000"/>
              <a:t>1</a:t>
            </a:r>
            <a:r>
              <a:rPr lang="en-US" sz="2800" b="1" i="1"/>
              <a:t>(z)</a:t>
            </a:r>
            <a:endParaRPr lang="en-US" sz="2800"/>
          </a:p>
        </p:txBody>
      </p:sp>
      <p:cxnSp>
        <p:nvCxnSpPr>
          <p:cNvPr id="76" name="直接箭头连接符 59"/>
          <p:cNvCxnSpPr/>
          <p:nvPr/>
        </p:nvCxnSpPr>
        <p:spPr>
          <a:xfrm flipH="1">
            <a:off x="1280160" y="6858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7" name="左大括号 60"/>
          <p:cNvSpPr/>
          <p:nvPr/>
        </p:nvSpPr>
        <p:spPr>
          <a:xfrm>
            <a:off x="1737360" y="34290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矩形 61"/>
          <p:cNvSpPr/>
          <p:nvPr/>
        </p:nvSpPr>
        <p:spPr>
          <a:xfrm>
            <a:off x="1920240" y="754380"/>
            <a:ext cx="716588" cy="584776"/>
          </a:xfrm>
          <a:prstGeom prst="rect">
            <a:avLst/>
          </a:prstGeom>
        </p:spPr>
        <p:txBody>
          <a:bodyPr wrap="none">
            <a:spAutoFit/>
          </a:bodyPr>
          <a:lstStyle/>
          <a:p>
            <a:r>
              <a:rPr lang="en-US" sz="2800" b="1" i="1" smtClean="0"/>
              <a:t>AF</a:t>
            </a:r>
            <a:r>
              <a:rPr lang="en-US" sz="3200" b="1" i="1" smtClean="0"/>
              <a:t> </a:t>
            </a:r>
            <a:endParaRPr lang="en-US" sz="3200"/>
          </a:p>
        </p:txBody>
      </p:sp>
      <p:cxnSp>
        <p:nvCxnSpPr>
          <p:cNvPr id="79" name="直接箭头连接符 62"/>
          <p:cNvCxnSpPr/>
          <p:nvPr/>
        </p:nvCxnSpPr>
        <p:spPr>
          <a:xfrm flipH="1">
            <a:off x="246888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接箭头连接符 63"/>
          <p:cNvCxnSpPr/>
          <p:nvPr/>
        </p:nvCxnSpPr>
        <p:spPr>
          <a:xfrm flipH="1">
            <a:off x="3291840" y="1028700"/>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64"/>
          <p:cNvCxnSpPr/>
          <p:nvPr/>
        </p:nvCxnSpPr>
        <p:spPr>
          <a:xfrm flipH="1">
            <a:off x="4572000" y="1028377"/>
            <a:ext cx="45720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65"/>
          <p:cNvCxnSpPr/>
          <p:nvPr/>
        </p:nvCxnSpPr>
        <p:spPr>
          <a:xfrm flipH="1" flipV="1">
            <a:off x="6812280" y="1008191"/>
            <a:ext cx="348518" cy="1459"/>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66"/>
          <p:cNvCxnSpPr/>
          <p:nvPr/>
        </p:nvCxnSpPr>
        <p:spPr>
          <a:xfrm flipH="1">
            <a:off x="7846740" y="130302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4" name="左大括号 67"/>
          <p:cNvSpPr/>
          <p:nvPr/>
        </p:nvSpPr>
        <p:spPr>
          <a:xfrm>
            <a:off x="7086600" y="666750"/>
            <a:ext cx="155448" cy="6858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85" name="右大括号 68"/>
          <p:cNvSpPr/>
          <p:nvPr/>
        </p:nvSpPr>
        <p:spPr>
          <a:xfrm>
            <a:off x="6705600" y="666750"/>
            <a:ext cx="167623" cy="708735"/>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0" y="480060"/>
            <a:ext cx="1436240" cy="523220"/>
          </a:xfrm>
          <a:prstGeom prst="rect">
            <a:avLst/>
          </a:prstGeom>
          <a:noFill/>
        </p:spPr>
        <p:txBody>
          <a:bodyPr wrap="none" rtlCol="0">
            <a:spAutoFit/>
          </a:bodyPr>
          <a:lstStyle/>
          <a:p>
            <a:r>
              <a:rPr lang="en-US" sz="2800" b="1" i="1" smtClean="0">
                <a:solidFill>
                  <a:srgbClr val="FF0000"/>
                </a:solidFill>
              </a:rPr>
              <a:t>F[b</a:t>
            </a:r>
            <a:r>
              <a:rPr lang="en-US" sz="2800" b="1" i="1" baseline="-25000" smtClean="0">
                <a:solidFill>
                  <a:srgbClr val="FF0000"/>
                </a:solidFill>
              </a:rPr>
              <a:t>1</a:t>
            </a:r>
            <a:r>
              <a:rPr lang="en-US" sz="2800" b="1" i="1" smtClean="0">
                <a:solidFill>
                  <a:srgbClr val="FF0000"/>
                </a:solidFill>
              </a:rPr>
              <a:t>(z)]</a:t>
            </a:r>
            <a:endParaRPr lang="en-US" sz="2800" b="1" i="1" smtClean="0"/>
          </a:p>
        </p:txBody>
      </p:sp>
      <p:sp>
        <p:nvSpPr>
          <p:cNvPr id="87" name="TextBox 86"/>
          <p:cNvSpPr txBox="1"/>
          <p:nvPr/>
        </p:nvSpPr>
        <p:spPr>
          <a:xfrm>
            <a:off x="2133600" y="1885950"/>
            <a:ext cx="1436240" cy="523220"/>
          </a:xfrm>
          <a:prstGeom prst="rect">
            <a:avLst/>
          </a:prstGeom>
          <a:noFill/>
        </p:spPr>
        <p:txBody>
          <a:bodyPr wrap="none" rtlCol="0">
            <a:spAutoFit/>
          </a:bodyPr>
          <a:lstStyle/>
          <a:p>
            <a:r>
              <a:rPr lang="en-US" sz="2800" b="1" i="1" dirty="0" smtClean="0">
                <a:solidFill>
                  <a:srgbClr val="FF0000"/>
                </a:solidFill>
              </a:rPr>
              <a:t>F[b</a:t>
            </a:r>
            <a:r>
              <a:rPr lang="en-US" sz="2800" b="1" i="1" baseline="-25000" dirty="0" smtClean="0">
                <a:solidFill>
                  <a:srgbClr val="FF0000"/>
                </a:solidFill>
              </a:rPr>
              <a:t>1</a:t>
            </a:r>
            <a:r>
              <a:rPr lang="en-US" sz="2800" b="1" i="1" dirty="0" smtClean="0">
                <a:solidFill>
                  <a:srgbClr val="FF0000"/>
                </a:solidFill>
              </a:rPr>
              <a:t>(z)]</a:t>
            </a:r>
            <a:endParaRPr lang="en-US" sz="2800" b="1" i="1" dirty="0" smtClean="0"/>
          </a:p>
        </p:txBody>
      </p:sp>
      <p:sp>
        <p:nvSpPr>
          <p:cNvPr id="88" name="矩形 34"/>
          <p:cNvSpPr/>
          <p:nvPr/>
        </p:nvSpPr>
        <p:spPr>
          <a:xfrm>
            <a:off x="2926080" y="754381"/>
            <a:ext cx="476914" cy="584776"/>
          </a:xfrm>
          <a:prstGeom prst="rect">
            <a:avLst/>
          </a:prstGeom>
        </p:spPr>
        <p:txBody>
          <a:bodyPr wrap="none">
            <a:spAutoFit/>
          </a:bodyPr>
          <a:lstStyle/>
          <a:p>
            <a:r>
              <a:rPr lang="en-US" sz="2800" b="1" i="1"/>
              <a:t>T</a:t>
            </a:r>
            <a:r>
              <a:rPr lang="en-US" sz="3200" b="1" i="1" smtClean="0"/>
              <a:t> </a:t>
            </a:r>
            <a:endParaRPr lang="en-US" sz="3200"/>
          </a:p>
        </p:txBody>
      </p:sp>
      <p:sp>
        <p:nvSpPr>
          <p:cNvPr id="89" name="矩形 35"/>
          <p:cNvSpPr/>
          <p:nvPr/>
        </p:nvSpPr>
        <p:spPr>
          <a:xfrm>
            <a:off x="3749041" y="754381"/>
            <a:ext cx="1045504" cy="584776"/>
          </a:xfrm>
          <a:prstGeom prst="rect">
            <a:avLst/>
          </a:prstGeom>
        </p:spPr>
        <p:txBody>
          <a:bodyPr wrap="none">
            <a:spAutoFit/>
          </a:bodyPr>
          <a:lstStyle/>
          <a:p>
            <a:r>
              <a:rPr lang="en-US" sz="2800" b="1" i="1"/>
              <a:t>a</a:t>
            </a:r>
            <a:r>
              <a:rPr lang="en-US" sz="2800" b="1" i="1" smtClean="0"/>
              <a:t>ll R</a:t>
            </a:r>
            <a:r>
              <a:rPr lang="en-US" sz="3200" b="1" i="1" smtClean="0"/>
              <a:t> </a:t>
            </a:r>
            <a:endParaRPr lang="en-US" sz="3200"/>
          </a:p>
        </p:txBody>
      </p:sp>
      <p:sp>
        <p:nvSpPr>
          <p:cNvPr id="2" name="Slide Number Placeholder 1"/>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25</a:t>
            </a:fld>
            <a:endParaRPr lang="en-US" sz="1400" b="1" dirty="0">
              <a:solidFill>
                <a:srgbClr val="FFFFFF"/>
              </a:solidFill>
            </a:endParaRPr>
          </a:p>
        </p:txBody>
      </p:sp>
    </p:spTree>
    <p:extLst>
      <p:ext uri="{BB962C8B-B14F-4D97-AF65-F5344CB8AC3E}">
        <p14:creationId xmlns:p14="http://schemas.microsoft.com/office/powerpoint/2010/main" val="21671334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648200" y="4095750"/>
            <a:ext cx="1825752" cy="8229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2000" dirty="0" smtClean="0">
                <a:solidFill>
                  <a:srgbClr val="FFFFFF"/>
                </a:solidFill>
              </a:rPr>
              <a:t>Numerical Tests</a:t>
            </a:r>
            <a:endParaRPr lang="en-US" sz="2000" kern="1200" dirty="0">
              <a:solidFill>
                <a:srgbClr val="FFFFFF"/>
              </a:solidFill>
            </a:endParaRPr>
          </a:p>
        </p:txBody>
      </p:sp>
      <p:sp>
        <p:nvSpPr>
          <p:cNvPr id="18" name="任意多边形 17"/>
          <p:cNvSpPr/>
          <p:nvPr/>
        </p:nvSpPr>
        <p:spPr>
          <a:xfrm>
            <a:off x="6629400" y="4095750"/>
            <a:ext cx="1825752" cy="8229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2000" dirty="0" smtClean="0">
                <a:solidFill>
                  <a:srgbClr val="FFFFFF"/>
                </a:solidFill>
              </a:rPr>
              <a:t>Conclusion</a:t>
            </a:r>
            <a:endParaRPr lang="en-US" sz="2000" kern="1200" dirty="0">
              <a:solidFill>
                <a:srgbClr val="FFFFFF"/>
              </a:solidFill>
            </a:endParaRPr>
          </a:p>
        </p:txBody>
      </p:sp>
      <p:sp>
        <p:nvSpPr>
          <p:cNvPr id="19" name="右大括号 18"/>
          <p:cNvSpPr/>
          <p:nvPr/>
        </p:nvSpPr>
        <p:spPr>
          <a:xfrm rot="16200000">
            <a:off x="6452632" y="2596118"/>
            <a:ext cx="192018" cy="2734082"/>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矩形 4"/>
          <p:cNvSpPr/>
          <p:nvPr/>
        </p:nvSpPr>
        <p:spPr>
          <a:xfrm>
            <a:off x="1677925" y="231094"/>
            <a:ext cx="5579347" cy="487313"/>
          </a:xfrm>
          <a:prstGeom prst="rect">
            <a:avLst/>
          </a:prstGeom>
        </p:spPr>
        <p:txBody>
          <a:bodyPr wrap="square">
            <a:spAutoFit/>
          </a:bodyPr>
          <a:lstStyle/>
          <a:p>
            <a:pPr lvl="0" algn="ctr" defTabSz="800100">
              <a:lnSpc>
                <a:spcPct val="90000"/>
              </a:lnSpc>
              <a:spcBef>
                <a:spcPct val="0"/>
              </a:spcBef>
              <a:spcAft>
                <a:spcPct val="35000"/>
              </a:spcAft>
            </a:pPr>
            <a:r>
              <a:rPr lang="en-US" sz="2800" b="1" i="1" smtClean="0">
                <a:solidFill>
                  <a:srgbClr val="FF0000"/>
                </a:solidFill>
              </a:rPr>
              <a:t>The structure of this presentation</a:t>
            </a:r>
            <a:endParaRPr lang="en-US" sz="2800" b="1" i="1">
              <a:solidFill>
                <a:srgbClr val="FF0000"/>
              </a:solidFill>
            </a:endParaRPr>
          </a:p>
        </p:txBody>
      </p:sp>
      <p:cxnSp>
        <p:nvCxnSpPr>
          <p:cNvPr id="20" name="直接箭头连接符 24"/>
          <p:cNvCxnSpPr>
            <a:endCxn id="22" idx="3"/>
          </p:cNvCxnSpPr>
          <p:nvPr/>
        </p:nvCxnSpPr>
        <p:spPr>
          <a:xfrm flipH="1">
            <a:off x="3703320" y="1809750"/>
            <a:ext cx="716280" cy="266555"/>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任意多边形 28"/>
          <p:cNvSpPr/>
          <p:nvPr/>
        </p:nvSpPr>
        <p:spPr>
          <a:xfrm>
            <a:off x="457200" y="19621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chemeClr val="bg1"/>
                </a:solidFill>
              </a:rPr>
              <a:t>Amplitude  issue</a:t>
            </a:r>
          </a:p>
        </p:txBody>
      </p:sp>
      <p:sp>
        <p:nvSpPr>
          <p:cNvPr id="23" name="任意多边形 28"/>
          <p:cNvSpPr/>
          <p:nvPr/>
        </p:nvSpPr>
        <p:spPr>
          <a:xfrm>
            <a:off x="4953000" y="30289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rgbClr val="000000"/>
                </a:solidFill>
              </a:rPr>
              <a:t>This new elimination </a:t>
            </a:r>
            <a:r>
              <a:rPr lang="en-US" dirty="0" smtClean="0">
                <a:solidFill>
                  <a:srgbClr val="000000"/>
                </a:solidFill>
              </a:rPr>
              <a:t>algorithm</a:t>
            </a:r>
            <a:endParaRPr lang="en-US" dirty="0">
              <a:solidFill>
                <a:srgbClr val="000000"/>
              </a:solidFill>
            </a:endParaRPr>
          </a:p>
        </p:txBody>
      </p:sp>
      <p:sp>
        <p:nvSpPr>
          <p:cNvPr id="24" name="任意多边形 28"/>
          <p:cNvSpPr/>
          <p:nvPr/>
        </p:nvSpPr>
        <p:spPr>
          <a:xfrm>
            <a:off x="457200" y="30289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rgbClr val="000000"/>
                </a:solidFill>
              </a:rPr>
              <a:t>Attenuation </a:t>
            </a:r>
            <a:r>
              <a:rPr lang="en-US" dirty="0" smtClean="0">
                <a:solidFill>
                  <a:srgbClr val="000000"/>
                </a:solidFill>
              </a:rPr>
              <a:t>factor</a:t>
            </a:r>
            <a:endParaRPr lang="en-US" dirty="0">
              <a:solidFill>
                <a:srgbClr val="000000"/>
              </a:solidFill>
            </a:endParaRPr>
          </a:p>
        </p:txBody>
      </p:sp>
      <p:cxnSp>
        <p:nvCxnSpPr>
          <p:cNvPr id="25" name="直接箭头连接符 24"/>
          <p:cNvCxnSpPr/>
          <p:nvPr/>
        </p:nvCxnSpPr>
        <p:spPr>
          <a:xfrm>
            <a:off x="3733800" y="3486150"/>
            <a:ext cx="1219200" cy="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4"/>
          <p:cNvCxnSpPr/>
          <p:nvPr/>
        </p:nvCxnSpPr>
        <p:spPr>
          <a:xfrm>
            <a:off x="2057400" y="2800350"/>
            <a:ext cx="0" cy="2286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bg1"/>
                </a:solidFill>
              </a:rPr>
              <a:t>I</a:t>
            </a:r>
            <a:r>
              <a:rPr lang="en-US" dirty="0" smtClean="0">
                <a:solidFill>
                  <a:schemeClr val="bg1"/>
                </a:solidFill>
              </a:rPr>
              <a:t>nternal multiple attenuation algorithm</a:t>
            </a:r>
            <a:endParaRPr lang="en-US" baseline="-25000" dirty="0">
              <a:solidFill>
                <a:schemeClr val="bg1"/>
              </a:solidFill>
            </a:endParaRPr>
          </a:p>
          <a:p>
            <a:pPr algn="ctr" defTabSz="800100">
              <a:lnSpc>
                <a:spcPct val="90000"/>
              </a:lnSpc>
              <a:spcBef>
                <a:spcPct val="0"/>
              </a:spcBef>
              <a:spcAft>
                <a:spcPct val="35000"/>
              </a:spcAft>
            </a:pPr>
            <a:r>
              <a:rPr lang="en-US" sz="1200" i="1" dirty="0" err="1" smtClean="0">
                <a:solidFill>
                  <a:srgbClr val="3366FF"/>
                </a:solidFill>
              </a:rPr>
              <a:t>Araújo</a:t>
            </a:r>
            <a:r>
              <a:rPr lang="en-US" sz="1200" i="1" dirty="0" smtClean="0">
                <a:solidFill>
                  <a:srgbClr val="3366FF"/>
                </a:solidFill>
              </a:rPr>
              <a:t> et </a:t>
            </a:r>
            <a:r>
              <a:rPr lang="en-US" sz="1200" i="1" dirty="0">
                <a:solidFill>
                  <a:srgbClr val="3366FF"/>
                </a:solidFill>
              </a:rPr>
              <a:t>al(1994</a:t>
            </a:r>
            <a:r>
              <a:rPr lang="en-US" sz="1200" i="1" dirty="0" smtClean="0">
                <a:solidFill>
                  <a:srgbClr val="3366FF"/>
                </a:solidFill>
              </a:rPr>
              <a:t>)</a:t>
            </a:r>
            <a:r>
              <a:rPr lang="zh-CN" altLang="en-US" sz="1200" i="1" dirty="0" smtClean="0">
                <a:solidFill>
                  <a:srgbClr val="3366FF"/>
                </a:solidFill>
              </a:rPr>
              <a:t>，</a:t>
            </a:r>
            <a:r>
              <a:rPr lang="en-US" sz="1200" dirty="0" err="1" smtClean="0">
                <a:solidFill>
                  <a:srgbClr val="3366FF"/>
                </a:solidFill>
              </a:rPr>
              <a:t>Weglein</a:t>
            </a:r>
            <a:r>
              <a:rPr lang="en-US" sz="1200" dirty="0" smtClean="0">
                <a:solidFill>
                  <a:srgbClr val="3366FF"/>
                </a:solidFill>
              </a:rPr>
              <a:t> </a:t>
            </a:r>
            <a:r>
              <a:rPr lang="en-US" sz="1200" dirty="0">
                <a:solidFill>
                  <a:srgbClr val="3366FF"/>
                </a:solidFill>
              </a:rPr>
              <a:t>et al. (1997)</a:t>
            </a:r>
            <a:endParaRPr lang="en-US" sz="1200" i="1" kern="1200" baseline="-25000" dirty="0">
              <a:solidFill>
                <a:srgbClr val="3366FF"/>
              </a:solidFill>
            </a:endParaRPr>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26</a:t>
            </a:fld>
            <a:endParaRPr lang="en-US" sz="1400" b="1" dirty="0">
              <a:solidFill>
                <a:srgbClr val="FFFFFF"/>
              </a:solidFill>
            </a:endParaRPr>
          </a:p>
        </p:txBody>
      </p:sp>
    </p:spTree>
    <p:extLst>
      <p:ext uri="{BB962C8B-B14F-4D97-AF65-F5344CB8AC3E}">
        <p14:creationId xmlns:p14="http://schemas.microsoft.com/office/powerpoint/2010/main" val="365804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62350"/>
            <a:ext cx="3800475" cy="69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76550"/>
            <a:ext cx="76104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左大括号 4"/>
          <p:cNvSpPr/>
          <p:nvPr/>
        </p:nvSpPr>
        <p:spPr>
          <a:xfrm>
            <a:off x="228600" y="3790950"/>
            <a:ext cx="388567" cy="1009836"/>
          </a:xfrm>
          <a:prstGeom prst="leftBrac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14550"/>
            <a:ext cx="7791450" cy="63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0"/>
            <a:ext cx="8223200" cy="1938992"/>
          </a:xfrm>
          <a:prstGeom prst="rect">
            <a:avLst/>
          </a:prstGeom>
          <a:noFill/>
        </p:spPr>
        <p:txBody>
          <a:bodyPr wrap="square" rtlCol="0">
            <a:spAutoFit/>
          </a:bodyPr>
          <a:lstStyle/>
          <a:p>
            <a:r>
              <a:rPr lang="en-US" sz="2400" dirty="0" smtClean="0"/>
              <a:t>In this section we test 3 different equations under 1D normal incidence: </a:t>
            </a:r>
          </a:p>
          <a:p>
            <a:r>
              <a:rPr lang="en-US" sz="2400" dirty="0" smtClean="0"/>
              <a:t>(1)</a:t>
            </a:r>
            <a:r>
              <a:rPr lang="zh-CN" altLang="en-US" sz="2400" dirty="0" smtClean="0"/>
              <a:t> </a:t>
            </a:r>
            <a:r>
              <a:rPr lang="en-US" altLang="zh-CN" sz="2400" dirty="0"/>
              <a:t>I</a:t>
            </a:r>
            <a:r>
              <a:rPr lang="en-US" sz="2400" dirty="0" smtClean="0"/>
              <a:t>nternal multiple attenuation algorithm</a:t>
            </a:r>
          </a:p>
          <a:p>
            <a:r>
              <a:rPr lang="en-US" sz="2400" dirty="0" smtClean="0"/>
              <a:t>(2)</a:t>
            </a:r>
            <a:r>
              <a:rPr lang="en-US" altLang="zh-CN" sz="2400" dirty="0" smtClean="0"/>
              <a:t> First</a:t>
            </a:r>
            <a:r>
              <a:rPr lang="en-US" sz="2400" dirty="0" smtClean="0"/>
              <a:t> approximation </a:t>
            </a:r>
            <a:r>
              <a:rPr lang="en-US" sz="2400" dirty="0"/>
              <a:t>o</a:t>
            </a:r>
            <a:r>
              <a:rPr lang="en-US" altLang="zh-CN" sz="2400" dirty="0" smtClean="0"/>
              <a:t>f</a:t>
            </a:r>
            <a:r>
              <a:rPr lang="zh-CN" altLang="en-US" sz="2400" dirty="0" smtClean="0"/>
              <a:t> </a:t>
            </a:r>
            <a:r>
              <a:rPr lang="en-US" altLang="zh-CN" sz="2400" dirty="0" smtClean="0"/>
              <a:t>the</a:t>
            </a:r>
            <a:r>
              <a:rPr lang="zh-CN" altLang="en-US" sz="2400" dirty="0" smtClean="0"/>
              <a:t> </a:t>
            </a:r>
            <a:r>
              <a:rPr lang="en-US" altLang="zh-CN" sz="2400" dirty="0" smtClean="0"/>
              <a:t>elimination</a:t>
            </a:r>
            <a:r>
              <a:rPr lang="zh-CN" altLang="en-US" sz="2400" dirty="0" smtClean="0"/>
              <a:t> </a:t>
            </a:r>
            <a:r>
              <a:rPr lang="en-US" altLang="zh-CN" sz="2400" dirty="0" smtClean="0"/>
              <a:t>algorithm</a:t>
            </a:r>
            <a:endParaRPr lang="en-US" sz="2400" dirty="0" smtClean="0"/>
          </a:p>
          <a:p>
            <a:r>
              <a:rPr lang="en-US" sz="2400" dirty="0" smtClean="0"/>
              <a:t>(3)</a:t>
            </a:r>
            <a:r>
              <a:rPr lang="en-US" altLang="zh-CN" sz="2400" dirty="0"/>
              <a:t> S</a:t>
            </a:r>
            <a:r>
              <a:rPr lang="en-US" altLang="zh-CN" sz="2400" dirty="0" smtClean="0"/>
              <a:t>econd</a:t>
            </a:r>
            <a:r>
              <a:rPr lang="en-US" sz="2400" dirty="0" smtClean="0"/>
              <a:t> </a:t>
            </a:r>
            <a:r>
              <a:rPr lang="en-US" sz="2400" dirty="0"/>
              <a:t>approximation o</a:t>
            </a:r>
            <a:r>
              <a:rPr lang="en-US" altLang="zh-CN" sz="2400" dirty="0" smtClean="0"/>
              <a:t>f</a:t>
            </a:r>
            <a:r>
              <a:rPr lang="zh-CN" altLang="en-US" sz="2400" dirty="0" smtClean="0"/>
              <a:t> </a:t>
            </a:r>
            <a:r>
              <a:rPr lang="en-US" altLang="zh-CN" sz="2400" dirty="0"/>
              <a:t>the</a:t>
            </a:r>
            <a:r>
              <a:rPr lang="zh-CN" altLang="en-US" sz="2400" dirty="0"/>
              <a:t> </a:t>
            </a:r>
            <a:r>
              <a:rPr lang="en-US" altLang="zh-CN" sz="2400" dirty="0"/>
              <a:t>elimination</a:t>
            </a:r>
            <a:r>
              <a:rPr lang="zh-CN" altLang="en-US" sz="2400" dirty="0"/>
              <a:t> </a:t>
            </a:r>
            <a:r>
              <a:rPr lang="en-US" altLang="zh-CN" sz="2400" dirty="0" smtClean="0"/>
              <a:t>algorithm</a:t>
            </a:r>
            <a:endParaRPr lang="en-US" sz="2400" dirty="0"/>
          </a:p>
        </p:txBody>
      </p:sp>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324350"/>
            <a:ext cx="7620000" cy="70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458200" y="2266950"/>
            <a:ext cx="453970" cy="369332"/>
          </a:xfrm>
          <a:prstGeom prst="rect">
            <a:avLst/>
          </a:prstGeom>
        </p:spPr>
        <p:txBody>
          <a:bodyPr wrap="none">
            <a:spAutoFit/>
          </a:bodyPr>
          <a:lstStyle/>
          <a:p>
            <a:r>
              <a:rPr lang="en-US" dirty="0"/>
              <a:t>(1)</a:t>
            </a:r>
            <a:r>
              <a:rPr lang="zh-CN" altLang="en-US" dirty="0"/>
              <a:t> </a:t>
            </a:r>
            <a:endParaRPr lang="en-US" dirty="0"/>
          </a:p>
        </p:txBody>
      </p:sp>
      <p:sp>
        <p:nvSpPr>
          <p:cNvPr id="10" name="Rectangle 9"/>
          <p:cNvSpPr/>
          <p:nvPr/>
        </p:nvSpPr>
        <p:spPr>
          <a:xfrm>
            <a:off x="4724400" y="3714750"/>
            <a:ext cx="453970" cy="369332"/>
          </a:xfrm>
          <a:prstGeom prst="rect">
            <a:avLst/>
          </a:prstGeom>
        </p:spPr>
        <p:txBody>
          <a:bodyPr wrap="none">
            <a:spAutoFit/>
          </a:bodyPr>
          <a:lstStyle/>
          <a:p>
            <a:r>
              <a:rPr lang="en-US" dirty="0"/>
              <a:t>(2)</a:t>
            </a:r>
            <a:r>
              <a:rPr lang="en-US" altLang="zh-CN" dirty="0"/>
              <a:t> </a:t>
            </a:r>
            <a:endParaRPr lang="en-US" dirty="0"/>
          </a:p>
        </p:txBody>
      </p:sp>
      <p:sp>
        <p:nvSpPr>
          <p:cNvPr id="11" name="Rectangle 10"/>
          <p:cNvSpPr/>
          <p:nvPr/>
        </p:nvSpPr>
        <p:spPr>
          <a:xfrm>
            <a:off x="8382000" y="4552950"/>
            <a:ext cx="453970" cy="369332"/>
          </a:xfrm>
          <a:prstGeom prst="rect">
            <a:avLst/>
          </a:prstGeom>
        </p:spPr>
        <p:txBody>
          <a:bodyPr wrap="none">
            <a:spAutoFit/>
          </a:bodyPr>
          <a:lstStyle/>
          <a:p>
            <a:r>
              <a:rPr lang="en-US" dirty="0"/>
              <a:t>(3)</a:t>
            </a:r>
            <a:r>
              <a:rPr lang="en-US" altLang="zh-CN" dirty="0"/>
              <a:t> </a:t>
            </a:r>
            <a:endParaRPr lang="en-US"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27</a:t>
            </a:fld>
            <a:endParaRPr lang="en-US" sz="1400" b="1" dirty="0">
              <a:solidFill>
                <a:srgbClr val="FFFFFF"/>
              </a:solidFill>
            </a:endParaRPr>
          </a:p>
        </p:txBody>
      </p:sp>
    </p:spTree>
    <p:extLst>
      <p:ext uri="{BB962C8B-B14F-4D97-AF65-F5344CB8AC3E}">
        <p14:creationId xmlns:p14="http://schemas.microsoft.com/office/powerpoint/2010/main" val="157001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524000" y="1047750"/>
            <a:ext cx="6408712"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524000" y="1657350"/>
            <a:ext cx="6408712"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524000" y="2647950"/>
            <a:ext cx="6408712"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24000" y="3867150"/>
            <a:ext cx="6408712"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156448" y="807101"/>
            <a:ext cx="736099" cy="369332"/>
          </a:xfrm>
          <a:prstGeom prst="rect">
            <a:avLst/>
          </a:prstGeom>
          <a:noFill/>
        </p:spPr>
        <p:txBody>
          <a:bodyPr wrap="none" rtlCol="0">
            <a:spAutoFit/>
          </a:bodyPr>
          <a:lstStyle/>
          <a:p>
            <a:r>
              <a:rPr lang="en-US" dirty="0" smtClean="0"/>
              <a:t>500m</a:t>
            </a:r>
            <a:endParaRPr lang="en-US" dirty="0"/>
          </a:p>
        </p:txBody>
      </p:sp>
      <p:sp>
        <p:nvSpPr>
          <p:cNvPr id="17" name="TextBox 16"/>
          <p:cNvSpPr txBox="1"/>
          <p:nvPr/>
        </p:nvSpPr>
        <p:spPr>
          <a:xfrm>
            <a:off x="8046720" y="1461143"/>
            <a:ext cx="851515" cy="369332"/>
          </a:xfrm>
          <a:prstGeom prst="rect">
            <a:avLst/>
          </a:prstGeom>
          <a:noFill/>
        </p:spPr>
        <p:txBody>
          <a:bodyPr wrap="none" rtlCol="0">
            <a:spAutoFit/>
          </a:bodyPr>
          <a:lstStyle/>
          <a:p>
            <a:r>
              <a:rPr lang="en-US" dirty="0" smtClean="0"/>
              <a:t>1700m</a:t>
            </a:r>
            <a:endParaRPr lang="en-US" dirty="0"/>
          </a:p>
        </p:txBody>
      </p:sp>
      <p:sp>
        <p:nvSpPr>
          <p:cNvPr id="18" name="TextBox 17"/>
          <p:cNvSpPr txBox="1"/>
          <p:nvPr/>
        </p:nvSpPr>
        <p:spPr>
          <a:xfrm>
            <a:off x="8046720" y="2495550"/>
            <a:ext cx="851515" cy="369332"/>
          </a:xfrm>
          <a:prstGeom prst="rect">
            <a:avLst/>
          </a:prstGeom>
          <a:noFill/>
        </p:spPr>
        <p:txBody>
          <a:bodyPr wrap="none" rtlCol="0">
            <a:spAutoFit/>
          </a:bodyPr>
          <a:lstStyle/>
          <a:p>
            <a:r>
              <a:rPr lang="en-US" dirty="0"/>
              <a:t>2</a:t>
            </a:r>
            <a:r>
              <a:rPr lang="en-US" dirty="0" smtClean="0"/>
              <a:t>700m</a:t>
            </a:r>
            <a:endParaRPr lang="en-US" dirty="0"/>
          </a:p>
        </p:txBody>
      </p:sp>
      <p:sp>
        <p:nvSpPr>
          <p:cNvPr id="19" name="TextBox 18"/>
          <p:cNvSpPr txBox="1"/>
          <p:nvPr/>
        </p:nvSpPr>
        <p:spPr>
          <a:xfrm>
            <a:off x="8046720" y="3621383"/>
            <a:ext cx="851515" cy="369332"/>
          </a:xfrm>
          <a:prstGeom prst="rect">
            <a:avLst/>
          </a:prstGeom>
          <a:noFill/>
        </p:spPr>
        <p:txBody>
          <a:bodyPr wrap="none" rtlCol="0">
            <a:spAutoFit/>
          </a:bodyPr>
          <a:lstStyle/>
          <a:p>
            <a:r>
              <a:rPr lang="en-US" dirty="0" smtClean="0"/>
              <a:t>5700m</a:t>
            </a:r>
            <a:endParaRPr lang="en-US" dirty="0"/>
          </a:p>
        </p:txBody>
      </p:sp>
      <p:sp>
        <p:nvSpPr>
          <p:cNvPr id="5" name="TextBox 4"/>
          <p:cNvSpPr txBox="1"/>
          <p:nvPr/>
        </p:nvSpPr>
        <p:spPr>
          <a:xfrm>
            <a:off x="3707904" y="119268"/>
            <a:ext cx="1584176" cy="461665"/>
          </a:xfrm>
          <a:prstGeom prst="rect">
            <a:avLst/>
          </a:prstGeom>
          <a:noFill/>
        </p:spPr>
        <p:txBody>
          <a:bodyPr wrap="square" rtlCol="0">
            <a:spAutoFit/>
          </a:bodyPr>
          <a:lstStyle/>
          <a:p>
            <a:r>
              <a:rPr lang="en-US" sz="2400" b="1" smtClean="0">
                <a:latin typeface="+mj-lt"/>
              </a:rPr>
              <a:t>Model</a:t>
            </a:r>
            <a:endParaRPr lang="en-US" b="1">
              <a:latin typeface="+mj-lt"/>
            </a:endParaRPr>
          </a:p>
        </p:txBody>
      </p:sp>
      <p:sp>
        <p:nvSpPr>
          <p:cNvPr id="20" name="TextBox 19"/>
          <p:cNvSpPr txBox="1"/>
          <p:nvPr/>
        </p:nvSpPr>
        <p:spPr>
          <a:xfrm>
            <a:off x="2926080" y="590550"/>
            <a:ext cx="4267200" cy="461665"/>
          </a:xfrm>
          <a:prstGeom prst="rect">
            <a:avLst/>
          </a:prstGeom>
          <a:noFill/>
        </p:spPr>
        <p:txBody>
          <a:bodyPr wrap="square" rtlCol="0">
            <a:spAutoFit/>
          </a:bodyPr>
          <a:lstStyle/>
          <a:p>
            <a:r>
              <a:rPr lang="en-US" sz="2400" dirty="0" smtClean="0">
                <a:latin typeface="+mj-lt"/>
              </a:rPr>
              <a:t>V=1500m/s   </a:t>
            </a:r>
            <a:r>
              <a:rPr lang="en-US" sz="2400" dirty="0" err="1" smtClean="0">
                <a:latin typeface="+mj-lt"/>
              </a:rPr>
              <a:t>ρ</a:t>
            </a:r>
            <a:r>
              <a:rPr lang="en-US" sz="2400" dirty="0" smtClean="0">
                <a:latin typeface="+mj-lt"/>
              </a:rPr>
              <a:t>=1.0g/cm</a:t>
            </a:r>
            <a:r>
              <a:rPr lang="en-US" sz="2400" baseline="30000" dirty="0" smtClean="0">
                <a:latin typeface="+mj-lt"/>
              </a:rPr>
              <a:t>3</a:t>
            </a:r>
            <a:endParaRPr lang="en-US" baseline="30000" dirty="0">
              <a:latin typeface="+mj-lt"/>
            </a:endParaRPr>
          </a:p>
        </p:txBody>
      </p:sp>
      <p:sp>
        <p:nvSpPr>
          <p:cNvPr id="21" name="TextBox 20"/>
          <p:cNvSpPr txBox="1"/>
          <p:nvPr/>
        </p:nvSpPr>
        <p:spPr>
          <a:xfrm>
            <a:off x="2926080" y="1200150"/>
            <a:ext cx="4267200" cy="461665"/>
          </a:xfrm>
          <a:prstGeom prst="rect">
            <a:avLst/>
          </a:prstGeom>
          <a:noFill/>
        </p:spPr>
        <p:txBody>
          <a:bodyPr wrap="square" rtlCol="0">
            <a:spAutoFit/>
          </a:bodyPr>
          <a:lstStyle/>
          <a:p>
            <a:r>
              <a:rPr lang="en-US" sz="2400" dirty="0" smtClean="0">
                <a:latin typeface="+mj-lt"/>
              </a:rPr>
              <a:t>V=1</a:t>
            </a:r>
            <a:r>
              <a:rPr lang="en-US" altLang="zh-CN" sz="2400" dirty="0" smtClean="0">
                <a:latin typeface="+mj-lt"/>
              </a:rPr>
              <a:t>7</a:t>
            </a:r>
            <a:r>
              <a:rPr lang="en-US" sz="2400" dirty="0" smtClean="0">
                <a:latin typeface="+mj-lt"/>
              </a:rPr>
              <a:t>00m/s   </a:t>
            </a:r>
            <a:r>
              <a:rPr lang="en-US" sz="2400" dirty="0" err="1" smtClean="0">
                <a:latin typeface="+mj-lt"/>
              </a:rPr>
              <a:t>ρ</a:t>
            </a:r>
            <a:r>
              <a:rPr lang="en-US" sz="2400" dirty="0" smtClean="0">
                <a:latin typeface="+mj-lt"/>
              </a:rPr>
              <a:t>=1.</a:t>
            </a:r>
            <a:r>
              <a:rPr lang="en-US" altLang="zh-CN" sz="2400" dirty="0" smtClean="0">
                <a:latin typeface="+mj-lt"/>
              </a:rPr>
              <a:t>8</a:t>
            </a:r>
            <a:r>
              <a:rPr lang="en-US" sz="2400" dirty="0" smtClean="0">
                <a:latin typeface="+mj-lt"/>
              </a:rPr>
              <a:t>g/cm</a:t>
            </a:r>
            <a:r>
              <a:rPr lang="en-US" sz="2400" baseline="30000" dirty="0" smtClean="0">
                <a:latin typeface="+mj-lt"/>
              </a:rPr>
              <a:t>3</a:t>
            </a:r>
            <a:endParaRPr lang="en-US" baseline="30000" dirty="0">
              <a:latin typeface="+mj-lt"/>
            </a:endParaRPr>
          </a:p>
        </p:txBody>
      </p:sp>
      <p:sp>
        <p:nvSpPr>
          <p:cNvPr id="22" name="TextBox 21"/>
          <p:cNvSpPr txBox="1"/>
          <p:nvPr/>
        </p:nvSpPr>
        <p:spPr>
          <a:xfrm>
            <a:off x="2926080" y="1962150"/>
            <a:ext cx="4267200" cy="461665"/>
          </a:xfrm>
          <a:prstGeom prst="rect">
            <a:avLst/>
          </a:prstGeom>
          <a:noFill/>
        </p:spPr>
        <p:txBody>
          <a:bodyPr wrap="square" rtlCol="0">
            <a:spAutoFit/>
          </a:bodyPr>
          <a:lstStyle/>
          <a:p>
            <a:r>
              <a:rPr lang="en-US" sz="2400" dirty="0" smtClean="0">
                <a:latin typeface="+mj-lt"/>
              </a:rPr>
              <a:t>V=1</a:t>
            </a:r>
            <a:r>
              <a:rPr lang="en-US" altLang="zh-CN" sz="2400" dirty="0" smtClean="0">
                <a:latin typeface="+mj-lt"/>
              </a:rPr>
              <a:t>7</a:t>
            </a:r>
            <a:r>
              <a:rPr lang="en-US" sz="2400" dirty="0" smtClean="0">
                <a:latin typeface="+mj-lt"/>
              </a:rPr>
              <a:t>00m/s   </a:t>
            </a:r>
            <a:r>
              <a:rPr lang="en-US" sz="2400" dirty="0" err="1" smtClean="0">
                <a:latin typeface="+mj-lt"/>
              </a:rPr>
              <a:t>ρ</a:t>
            </a:r>
            <a:r>
              <a:rPr lang="en-US" sz="2400" dirty="0" smtClean="0">
                <a:latin typeface="+mj-lt"/>
              </a:rPr>
              <a:t>=1.0g/cm</a:t>
            </a:r>
            <a:r>
              <a:rPr lang="en-US" sz="2400" baseline="30000" dirty="0" smtClean="0">
                <a:latin typeface="+mj-lt"/>
              </a:rPr>
              <a:t>3</a:t>
            </a:r>
            <a:endParaRPr lang="en-US" baseline="30000" dirty="0">
              <a:latin typeface="+mj-lt"/>
            </a:endParaRPr>
          </a:p>
        </p:txBody>
      </p:sp>
      <p:sp>
        <p:nvSpPr>
          <p:cNvPr id="23" name="TextBox 22"/>
          <p:cNvSpPr txBox="1"/>
          <p:nvPr/>
        </p:nvSpPr>
        <p:spPr>
          <a:xfrm>
            <a:off x="2926080" y="2800350"/>
            <a:ext cx="4267200" cy="461665"/>
          </a:xfrm>
          <a:prstGeom prst="rect">
            <a:avLst/>
          </a:prstGeom>
          <a:noFill/>
        </p:spPr>
        <p:txBody>
          <a:bodyPr wrap="square" rtlCol="0">
            <a:spAutoFit/>
          </a:bodyPr>
          <a:lstStyle/>
          <a:p>
            <a:r>
              <a:rPr lang="en-US" sz="2400" dirty="0" smtClean="0">
                <a:latin typeface="+mj-lt"/>
              </a:rPr>
              <a:t>V=</a:t>
            </a:r>
            <a:r>
              <a:rPr lang="en-US" altLang="zh-CN" sz="2400" dirty="0" smtClean="0">
                <a:latin typeface="+mj-lt"/>
              </a:rPr>
              <a:t>3</a:t>
            </a:r>
            <a:r>
              <a:rPr lang="en-US" sz="2400" dirty="0" smtClean="0">
                <a:latin typeface="+mj-lt"/>
              </a:rPr>
              <a:t>500m/s   </a:t>
            </a:r>
            <a:r>
              <a:rPr lang="en-US" sz="2400" dirty="0" err="1" smtClean="0">
                <a:latin typeface="+mj-lt"/>
              </a:rPr>
              <a:t>ρ</a:t>
            </a:r>
            <a:r>
              <a:rPr lang="en-US" sz="2400" dirty="0" smtClean="0">
                <a:latin typeface="+mj-lt"/>
              </a:rPr>
              <a:t>=</a:t>
            </a:r>
            <a:r>
              <a:rPr lang="en-US" altLang="zh-CN" sz="2400" dirty="0" smtClean="0">
                <a:latin typeface="+mj-lt"/>
              </a:rPr>
              <a:t>4</a:t>
            </a:r>
            <a:r>
              <a:rPr lang="en-US" sz="2400" dirty="0" smtClean="0">
                <a:latin typeface="+mj-lt"/>
              </a:rPr>
              <a:t>.0g/cm</a:t>
            </a:r>
            <a:r>
              <a:rPr lang="en-US" sz="2400" baseline="30000" dirty="0" smtClean="0">
                <a:latin typeface="+mj-lt"/>
              </a:rPr>
              <a:t>3</a:t>
            </a:r>
            <a:endParaRPr lang="en-US" baseline="30000" dirty="0">
              <a:latin typeface="+mj-lt"/>
            </a:endParaRPr>
          </a:p>
        </p:txBody>
      </p:sp>
      <p:sp>
        <p:nvSpPr>
          <p:cNvPr id="24" name="TextBox 23"/>
          <p:cNvSpPr txBox="1"/>
          <p:nvPr/>
        </p:nvSpPr>
        <p:spPr>
          <a:xfrm>
            <a:off x="2926080" y="4019550"/>
            <a:ext cx="4267200" cy="461665"/>
          </a:xfrm>
          <a:prstGeom prst="rect">
            <a:avLst/>
          </a:prstGeom>
          <a:noFill/>
        </p:spPr>
        <p:txBody>
          <a:bodyPr wrap="square" rtlCol="0">
            <a:spAutoFit/>
          </a:bodyPr>
          <a:lstStyle/>
          <a:p>
            <a:r>
              <a:rPr lang="en-US" sz="2400" dirty="0" smtClean="0">
                <a:latin typeface="+mj-lt"/>
              </a:rPr>
              <a:t>V=5</a:t>
            </a:r>
            <a:r>
              <a:rPr lang="en-US" altLang="zh-CN" sz="2400" dirty="0" smtClean="0">
                <a:latin typeface="+mj-lt"/>
              </a:rPr>
              <a:t>0</a:t>
            </a:r>
            <a:r>
              <a:rPr lang="en-US" sz="2400" dirty="0" smtClean="0">
                <a:latin typeface="+mj-lt"/>
              </a:rPr>
              <a:t>00m/s   </a:t>
            </a:r>
            <a:r>
              <a:rPr lang="en-US" sz="2400" dirty="0" err="1" smtClean="0">
                <a:latin typeface="+mj-lt"/>
              </a:rPr>
              <a:t>ρ</a:t>
            </a:r>
            <a:r>
              <a:rPr lang="en-US" sz="2400" dirty="0" smtClean="0">
                <a:latin typeface="+mj-lt"/>
              </a:rPr>
              <a:t>=</a:t>
            </a:r>
            <a:r>
              <a:rPr lang="en-US" altLang="zh-CN" sz="2400" dirty="0" smtClean="0">
                <a:latin typeface="+mj-lt"/>
              </a:rPr>
              <a:t>4</a:t>
            </a:r>
            <a:r>
              <a:rPr lang="en-US" sz="2400" dirty="0" smtClean="0">
                <a:latin typeface="+mj-lt"/>
              </a:rPr>
              <a:t>.0g/cm</a:t>
            </a:r>
            <a:r>
              <a:rPr lang="en-US" sz="2400" baseline="30000" dirty="0" smtClean="0">
                <a:latin typeface="+mj-lt"/>
              </a:rPr>
              <a:t>3</a:t>
            </a:r>
            <a:endParaRPr lang="en-US" baseline="30000" dirty="0">
              <a:latin typeface="+mj-lt"/>
            </a:endParaRPr>
          </a:p>
        </p:txBody>
      </p:sp>
      <p:sp>
        <p:nvSpPr>
          <p:cNvPr id="2" name="Slide Number Placeholder 1"/>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28</a:t>
            </a:fld>
            <a:endParaRPr lang="en-US" sz="1400" b="1" dirty="0">
              <a:solidFill>
                <a:srgbClr val="FFFFFF"/>
              </a:solidFill>
            </a:endParaRPr>
          </a:p>
        </p:txBody>
      </p:sp>
    </p:spTree>
    <p:extLst>
      <p:ext uri="{BB962C8B-B14F-4D97-AF65-F5344CB8AC3E}">
        <p14:creationId xmlns:p14="http://schemas.microsoft.com/office/powerpoint/2010/main" val="38976367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232244"/>
            <a:ext cx="8424936" cy="1569660"/>
          </a:xfrm>
          <a:prstGeom prst="rect">
            <a:avLst/>
          </a:prstGeom>
          <a:noFill/>
        </p:spPr>
        <p:txBody>
          <a:bodyPr wrap="square" rtlCol="0">
            <a:spAutoFit/>
          </a:bodyPr>
          <a:lstStyle/>
          <a:p>
            <a:pPr marL="514350" indent="-514350">
              <a:buAutoNum type="alphaUcPeriod"/>
            </a:pPr>
            <a:r>
              <a:rPr lang="en-US" sz="3200" dirty="0" smtClean="0"/>
              <a:t>Test for perfect data.</a:t>
            </a:r>
          </a:p>
          <a:p>
            <a:pPr marL="514350" indent="-514350">
              <a:buAutoNum type="alphaUcPeriod"/>
            </a:pPr>
            <a:r>
              <a:rPr lang="en-US" sz="3200" dirty="0" smtClean="0"/>
              <a:t>Test </a:t>
            </a:r>
            <a:r>
              <a:rPr lang="en-US" sz="3200" dirty="0"/>
              <a:t>for </a:t>
            </a:r>
            <a:r>
              <a:rPr lang="en-US" sz="3200" dirty="0" smtClean="0"/>
              <a:t>band limited </a:t>
            </a:r>
            <a:r>
              <a:rPr lang="en-US" sz="3200" dirty="0"/>
              <a:t>data</a:t>
            </a:r>
            <a:r>
              <a:rPr lang="en-US" sz="3200" dirty="0" smtClean="0"/>
              <a:t>.</a:t>
            </a:r>
          </a:p>
          <a:p>
            <a:pPr marL="514350" indent="-514350">
              <a:buAutoNum type="alphaUcPeriod"/>
            </a:pPr>
            <a:r>
              <a:rPr lang="en-US" sz="3200" dirty="0" smtClean="0"/>
              <a:t>Test </a:t>
            </a:r>
            <a:r>
              <a:rPr lang="en-US" sz="3200" dirty="0"/>
              <a:t>for data with white </a:t>
            </a:r>
            <a:r>
              <a:rPr lang="en-US" sz="3200" dirty="0" smtClean="0"/>
              <a:t>noise.</a:t>
            </a:r>
            <a:endParaRPr lang="en-US" sz="3200" dirty="0"/>
          </a:p>
        </p:txBody>
      </p:sp>
      <p:sp>
        <p:nvSpPr>
          <p:cNvPr id="5" name="TextBox 4"/>
          <p:cNvSpPr txBox="1"/>
          <p:nvPr/>
        </p:nvSpPr>
        <p:spPr>
          <a:xfrm>
            <a:off x="3563889" y="519523"/>
            <a:ext cx="2513507" cy="584776"/>
          </a:xfrm>
          <a:prstGeom prst="rect">
            <a:avLst/>
          </a:prstGeom>
          <a:noFill/>
        </p:spPr>
        <p:txBody>
          <a:bodyPr wrap="none" rtlCol="0">
            <a:spAutoFit/>
          </a:bodyPr>
          <a:lstStyle/>
          <a:p>
            <a:r>
              <a:rPr lang="en-US" sz="3200" b="1" i="1" smtClean="0"/>
              <a:t>Initial Tests</a:t>
            </a:r>
            <a:endParaRPr lang="en-US" sz="3200" b="1" i="1"/>
          </a:p>
        </p:txBody>
      </p:sp>
      <p:sp>
        <p:nvSpPr>
          <p:cNvPr id="2" name="Slide Number Placeholder 1"/>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29</a:t>
            </a:fld>
            <a:endParaRPr lang="en-US" sz="1400" b="1" dirty="0">
              <a:solidFill>
                <a:srgbClr val="FFFFFF"/>
              </a:solidFill>
            </a:endParaRPr>
          </a:p>
        </p:txBody>
      </p:sp>
    </p:spTree>
    <p:extLst>
      <p:ext uri="{BB962C8B-B14F-4D97-AF65-F5344CB8AC3E}">
        <p14:creationId xmlns:p14="http://schemas.microsoft.com/office/powerpoint/2010/main" val="1748889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2743200" y="68580"/>
            <a:ext cx="324612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Internal multiple </a:t>
            </a:r>
            <a:r>
              <a:rPr lang="en-US" dirty="0">
                <a:solidFill>
                  <a:schemeClr val="bg1"/>
                </a:solidFill>
              </a:rPr>
              <a:t>r</a:t>
            </a:r>
            <a:r>
              <a:rPr lang="en-US" kern="1200" dirty="0" smtClean="0">
                <a:solidFill>
                  <a:schemeClr val="bg1"/>
                </a:solidFill>
              </a:rPr>
              <a:t>emoval</a:t>
            </a:r>
            <a:endParaRPr lang="en-US" kern="1200" dirty="0">
              <a:solidFill>
                <a:schemeClr val="bg1"/>
              </a:solidFill>
            </a:endParaRPr>
          </a:p>
        </p:txBody>
      </p:sp>
      <p:sp>
        <p:nvSpPr>
          <p:cNvPr id="29"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bg1"/>
                </a:solidFill>
              </a:rPr>
              <a:t>I</a:t>
            </a:r>
            <a:r>
              <a:rPr lang="en-US" dirty="0" smtClean="0">
                <a:solidFill>
                  <a:schemeClr val="bg1"/>
                </a:solidFill>
              </a:rPr>
              <a:t>nternal multiple attenuation algorithm</a:t>
            </a:r>
            <a:endParaRPr lang="en-US" baseline="-25000" dirty="0">
              <a:solidFill>
                <a:schemeClr val="bg1"/>
              </a:solidFill>
            </a:endParaRPr>
          </a:p>
          <a:p>
            <a:pPr algn="ctr" defTabSz="800100">
              <a:lnSpc>
                <a:spcPct val="90000"/>
              </a:lnSpc>
              <a:spcBef>
                <a:spcPct val="0"/>
              </a:spcBef>
              <a:spcAft>
                <a:spcPct val="35000"/>
              </a:spcAft>
            </a:pPr>
            <a:r>
              <a:rPr lang="en-US" sz="1200" i="1" dirty="0" err="1" smtClean="0">
                <a:solidFill>
                  <a:srgbClr val="3366FF"/>
                </a:solidFill>
              </a:rPr>
              <a:t>Araújo</a:t>
            </a:r>
            <a:r>
              <a:rPr lang="en-US" sz="1200" i="1" dirty="0" smtClean="0">
                <a:solidFill>
                  <a:srgbClr val="3366FF"/>
                </a:solidFill>
              </a:rPr>
              <a:t> et </a:t>
            </a:r>
            <a:r>
              <a:rPr lang="en-US" sz="1200" i="1" dirty="0">
                <a:solidFill>
                  <a:srgbClr val="3366FF"/>
                </a:solidFill>
              </a:rPr>
              <a:t>al(1994</a:t>
            </a:r>
            <a:r>
              <a:rPr lang="en-US" sz="1200" i="1" dirty="0" smtClean="0">
                <a:solidFill>
                  <a:srgbClr val="3366FF"/>
                </a:solidFill>
              </a:rPr>
              <a:t>)</a:t>
            </a:r>
            <a:r>
              <a:rPr lang="zh-CN" altLang="en-US" sz="1200" i="1" dirty="0" smtClean="0">
                <a:solidFill>
                  <a:srgbClr val="3366FF"/>
                </a:solidFill>
              </a:rPr>
              <a:t>，</a:t>
            </a:r>
            <a:r>
              <a:rPr lang="en-US" sz="1200" dirty="0" err="1" smtClean="0">
                <a:solidFill>
                  <a:srgbClr val="3366FF"/>
                </a:solidFill>
              </a:rPr>
              <a:t>Weglein</a:t>
            </a:r>
            <a:r>
              <a:rPr lang="en-US" sz="1200" dirty="0" smtClean="0">
                <a:solidFill>
                  <a:srgbClr val="3366FF"/>
                </a:solidFill>
              </a:rPr>
              <a:t> </a:t>
            </a:r>
            <a:r>
              <a:rPr lang="en-US" sz="1200" dirty="0">
                <a:solidFill>
                  <a:srgbClr val="3366FF"/>
                </a:solidFill>
              </a:rPr>
              <a:t>et al. (1997)</a:t>
            </a:r>
            <a:endParaRPr lang="en-US" sz="1200" i="1" kern="1200" baseline="-25000" dirty="0">
              <a:solidFill>
                <a:srgbClr val="3366FF"/>
              </a:solidFill>
            </a:endParaRPr>
          </a:p>
        </p:txBody>
      </p:sp>
      <p:cxnSp>
        <p:nvCxnSpPr>
          <p:cNvPr id="6" name="直接箭头连接符 5"/>
          <p:cNvCxnSpPr/>
          <p:nvPr/>
        </p:nvCxnSpPr>
        <p:spPr>
          <a:xfrm>
            <a:off x="4381698" y="754380"/>
            <a:ext cx="0" cy="20574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a:t>
            </a:fld>
            <a:endParaRPr lang="en-US" sz="1400" b="1" dirty="0">
              <a:solidFill>
                <a:srgbClr val="FFFFFF"/>
              </a:solidFill>
            </a:endParaRPr>
          </a:p>
        </p:txBody>
      </p:sp>
    </p:spTree>
    <p:extLst>
      <p:ext uri="{BB962C8B-B14F-4D97-AF65-F5344CB8AC3E}">
        <p14:creationId xmlns:p14="http://schemas.microsoft.com/office/powerpoint/2010/main" val="296717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232244"/>
            <a:ext cx="8424936" cy="1569660"/>
          </a:xfrm>
          <a:prstGeom prst="rect">
            <a:avLst/>
          </a:prstGeom>
          <a:noFill/>
        </p:spPr>
        <p:txBody>
          <a:bodyPr wrap="square" rtlCol="0">
            <a:spAutoFit/>
          </a:bodyPr>
          <a:lstStyle/>
          <a:p>
            <a:pPr marL="514350" indent="-514350">
              <a:buAutoNum type="alphaUcPeriod"/>
            </a:pPr>
            <a:r>
              <a:rPr lang="en-US" sz="3200" dirty="0" smtClean="0"/>
              <a:t>Test for perfect data.</a:t>
            </a:r>
          </a:p>
          <a:p>
            <a:pPr marL="514350" indent="-514350">
              <a:buAutoNum type="alphaUcPeriod"/>
            </a:pPr>
            <a:r>
              <a:rPr lang="en-US" sz="3200" dirty="0" smtClean="0">
                <a:solidFill>
                  <a:schemeClr val="bg2"/>
                </a:solidFill>
              </a:rPr>
              <a:t>Test </a:t>
            </a:r>
            <a:r>
              <a:rPr lang="en-US" sz="3200" dirty="0">
                <a:solidFill>
                  <a:schemeClr val="bg2"/>
                </a:solidFill>
              </a:rPr>
              <a:t>for </a:t>
            </a:r>
            <a:r>
              <a:rPr lang="en-US" sz="3200" dirty="0" smtClean="0">
                <a:solidFill>
                  <a:schemeClr val="bg2"/>
                </a:solidFill>
              </a:rPr>
              <a:t>band limited </a:t>
            </a:r>
            <a:r>
              <a:rPr lang="en-US" sz="3200" dirty="0">
                <a:solidFill>
                  <a:schemeClr val="bg2"/>
                </a:solidFill>
              </a:rPr>
              <a:t>data</a:t>
            </a:r>
            <a:r>
              <a:rPr lang="en-US" sz="3200" dirty="0" smtClean="0">
                <a:solidFill>
                  <a:schemeClr val="bg2"/>
                </a:solidFill>
              </a:rPr>
              <a:t>.</a:t>
            </a:r>
          </a:p>
          <a:p>
            <a:pPr marL="514350" indent="-514350">
              <a:buAutoNum type="alphaUcPeriod"/>
            </a:pPr>
            <a:r>
              <a:rPr lang="en-US" sz="3200" dirty="0" smtClean="0">
                <a:solidFill>
                  <a:schemeClr val="bg2"/>
                </a:solidFill>
              </a:rPr>
              <a:t>Test </a:t>
            </a:r>
            <a:r>
              <a:rPr lang="en-US" sz="3200" dirty="0">
                <a:solidFill>
                  <a:schemeClr val="bg2"/>
                </a:solidFill>
              </a:rPr>
              <a:t>for data with white </a:t>
            </a:r>
            <a:r>
              <a:rPr lang="en-US" sz="3200" dirty="0" smtClean="0">
                <a:solidFill>
                  <a:schemeClr val="bg2"/>
                </a:solidFill>
              </a:rPr>
              <a:t>noise.</a:t>
            </a:r>
            <a:endParaRPr lang="en-US" sz="3200" dirty="0">
              <a:solidFill>
                <a:schemeClr val="bg2"/>
              </a:solidFill>
            </a:endParaRPr>
          </a:p>
        </p:txBody>
      </p:sp>
      <p:sp>
        <p:nvSpPr>
          <p:cNvPr id="5" name="TextBox 4"/>
          <p:cNvSpPr txBox="1"/>
          <p:nvPr/>
        </p:nvSpPr>
        <p:spPr>
          <a:xfrm>
            <a:off x="3563889" y="519523"/>
            <a:ext cx="2513507" cy="584776"/>
          </a:xfrm>
          <a:prstGeom prst="rect">
            <a:avLst/>
          </a:prstGeom>
          <a:noFill/>
        </p:spPr>
        <p:txBody>
          <a:bodyPr wrap="none" rtlCol="0">
            <a:spAutoFit/>
          </a:bodyPr>
          <a:lstStyle/>
          <a:p>
            <a:r>
              <a:rPr lang="en-US" sz="3200" b="1" i="1" smtClean="0"/>
              <a:t>Initial Tests</a:t>
            </a:r>
            <a:endParaRPr lang="en-US" sz="3200" b="1" i="1"/>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30</a:t>
            </a:fld>
            <a:endParaRPr lang="en-US" sz="1400" b="1" dirty="0">
              <a:solidFill>
                <a:srgbClr val="FFFFFF"/>
              </a:solidFill>
            </a:endParaRPr>
          </a:p>
        </p:txBody>
      </p:sp>
    </p:spTree>
    <p:extLst>
      <p:ext uri="{BB962C8B-B14F-4D97-AF65-F5344CB8AC3E}">
        <p14:creationId xmlns:p14="http://schemas.microsoft.com/office/powerpoint/2010/main" val="398759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843558"/>
            <a:ext cx="7318975" cy="29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3535" y="0"/>
            <a:ext cx="6056766" cy="523220"/>
          </a:xfrm>
          <a:prstGeom prst="rect">
            <a:avLst/>
          </a:prstGeom>
          <a:noFill/>
        </p:spPr>
        <p:txBody>
          <a:bodyPr wrap="none" rtlCol="0">
            <a:spAutoFit/>
          </a:bodyPr>
          <a:lstStyle/>
          <a:p>
            <a:pPr algn="ctr"/>
            <a:r>
              <a:rPr lang="en-US" sz="2800" dirty="0" smtClean="0"/>
              <a:t>The input data(1D normal incidence)</a:t>
            </a:r>
            <a:endParaRPr lang="en-US" sz="2800" dirty="0"/>
          </a:p>
        </p:txBody>
      </p:sp>
      <p:sp>
        <p:nvSpPr>
          <p:cNvPr id="2" name="Slide Number Placeholder 1"/>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31</a:t>
            </a:fld>
            <a:endParaRPr lang="en-US" sz="1400" b="1" dirty="0">
              <a:solidFill>
                <a:srgbClr val="FFFFFF"/>
              </a:solidFill>
            </a:endParaRPr>
          </a:p>
        </p:txBody>
      </p:sp>
    </p:spTree>
    <p:extLst>
      <p:ext uri="{BB962C8B-B14F-4D97-AF65-F5344CB8AC3E}">
        <p14:creationId xmlns:p14="http://schemas.microsoft.com/office/powerpoint/2010/main" val="3859757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843558"/>
            <a:ext cx="7318975" cy="29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3535" y="0"/>
            <a:ext cx="6056766" cy="523220"/>
          </a:xfrm>
          <a:prstGeom prst="rect">
            <a:avLst/>
          </a:prstGeom>
          <a:noFill/>
        </p:spPr>
        <p:txBody>
          <a:bodyPr wrap="none" rtlCol="0">
            <a:spAutoFit/>
          </a:bodyPr>
          <a:lstStyle/>
          <a:p>
            <a:pPr algn="ctr"/>
            <a:r>
              <a:rPr lang="en-US" sz="2800" dirty="0" smtClean="0"/>
              <a:t>The input data(1D normal incidence)</a:t>
            </a:r>
            <a:endParaRPr lang="en-US" sz="2800" dirty="0"/>
          </a:p>
        </p:txBody>
      </p:sp>
      <p:cxnSp>
        <p:nvCxnSpPr>
          <p:cNvPr id="7" name="直接连接符 6"/>
          <p:cNvCxnSpPr/>
          <p:nvPr/>
        </p:nvCxnSpPr>
        <p:spPr>
          <a:xfrm>
            <a:off x="2627785" y="1815666"/>
            <a:ext cx="200330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631087" y="1815666"/>
            <a:ext cx="0" cy="5027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627785" y="2318454"/>
            <a:ext cx="200330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627785" y="1815666"/>
            <a:ext cx="0" cy="5027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32</a:t>
            </a:fld>
            <a:endParaRPr lang="en-US" sz="1400" b="1" dirty="0">
              <a:solidFill>
                <a:srgbClr val="FFFFFF"/>
              </a:solidFill>
            </a:endParaRPr>
          </a:p>
        </p:txBody>
      </p:sp>
    </p:spTree>
    <p:extLst>
      <p:ext uri="{BB962C8B-B14F-4D97-AF65-F5344CB8AC3E}">
        <p14:creationId xmlns:p14="http://schemas.microsoft.com/office/powerpoint/2010/main" val="18067164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31520"/>
            <a:ext cx="9144000" cy="2933700"/>
          </a:xfrm>
          <a:prstGeom prst="rect">
            <a:avLst/>
          </a:prstGeom>
        </p:spPr>
      </p:pic>
      <p:sp>
        <p:nvSpPr>
          <p:cNvPr id="28" name="矩形 27"/>
          <p:cNvSpPr/>
          <p:nvPr/>
        </p:nvSpPr>
        <p:spPr>
          <a:xfrm>
            <a:off x="5076056" y="951570"/>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29" name="矩形 28"/>
          <p:cNvSpPr/>
          <p:nvPr/>
        </p:nvSpPr>
        <p:spPr>
          <a:xfrm>
            <a:off x="2057400" y="1428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30" name="矩形 29"/>
          <p:cNvSpPr/>
          <p:nvPr/>
        </p:nvSpPr>
        <p:spPr>
          <a:xfrm>
            <a:off x="6553200" y="29527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31" name="矩形 30"/>
          <p:cNvSpPr/>
          <p:nvPr/>
        </p:nvSpPr>
        <p:spPr>
          <a:xfrm>
            <a:off x="7010400" y="2571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
        <p:nvSpPr>
          <p:cNvPr id="61" name="TextBox 60"/>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62"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63"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66"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67"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68"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直接连接符 52"/>
          <p:cNvCxnSpPr>
            <a:stCxn id="88"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3"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88" name="TextBox 87"/>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89" name="TextBox 88"/>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90" name="TextBox 89"/>
          <p:cNvSpPr txBox="1"/>
          <p:nvPr/>
        </p:nvSpPr>
        <p:spPr>
          <a:xfrm>
            <a:off x="989701" y="0"/>
            <a:ext cx="6446521" cy="523220"/>
          </a:xfrm>
          <a:prstGeom prst="rect">
            <a:avLst/>
          </a:prstGeom>
          <a:noFill/>
        </p:spPr>
        <p:txBody>
          <a:bodyPr wrap="none" rtlCol="0">
            <a:spAutoFit/>
          </a:bodyPr>
          <a:lstStyle/>
          <a:p>
            <a:pPr algn="ctr"/>
            <a:r>
              <a:rPr lang="en-US" sz="2800" dirty="0" smtClean="0"/>
              <a:t>Internal multiple attenuation 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33</a:t>
            </a:fld>
            <a:endParaRPr lang="en-US" sz="1400" b="1" dirty="0">
              <a:solidFill>
                <a:srgbClr val="FFFFFF"/>
              </a:solidFill>
            </a:endParaRPr>
          </a:p>
        </p:txBody>
      </p:sp>
    </p:spTree>
    <p:extLst>
      <p:ext uri="{BB962C8B-B14F-4D97-AF65-F5344CB8AC3E}">
        <p14:creationId xmlns:p14="http://schemas.microsoft.com/office/powerpoint/2010/main" val="13985259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31520"/>
            <a:ext cx="9144000" cy="2933700"/>
          </a:xfrm>
          <a:prstGeom prst="rect">
            <a:avLst/>
          </a:prstGeom>
        </p:spPr>
      </p:pic>
      <p:sp>
        <p:nvSpPr>
          <p:cNvPr id="72" name="TextBox 71"/>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73"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74"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77"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78"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79"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直接连接符 52"/>
          <p:cNvCxnSpPr>
            <a:stCxn id="99"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4"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99" name="TextBox 98"/>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100" name="TextBox 99"/>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101" name="TextBox 100"/>
          <p:cNvSpPr txBox="1"/>
          <p:nvPr/>
        </p:nvSpPr>
        <p:spPr>
          <a:xfrm>
            <a:off x="428539" y="0"/>
            <a:ext cx="7888422" cy="523220"/>
          </a:xfrm>
          <a:prstGeom prst="rect">
            <a:avLst/>
          </a:prstGeom>
          <a:noFill/>
        </p:spPr>
        <p:txBody>
          <a:bodyPr wrap="none" rtlCol="0">
            <a:spAutoFit/>
          </a:bodyPr>
          <a:lstStyle/>
          <a:p>
            <a:pPr algn="ctr"/>
            <a:r>
              <a:rPr lang="en-US" altLang="zh-CN" sz="2800" dirty="0" smtClean="0"/>
              <a:t>First</a:t>
            </a:r>
            <a:r>
              <a:rPr lang="en-US" sz="2800" dirty="0" smtClean="0"/>
              <a:t> approximation </a:t>
            </a:r>
            <a:r>
              <a:rPr lang="en-US" sz="2800" dirty="0"/>
              <a:t>o</a:t>
            </a:r>
            <a:r>
              <a:rPr lang="en-US" altLang="zh-CN" sz="2800" dirty="0" smtClean="0"/>
              <a:t>f</a:t>
            </a:r>
            <a:r>
              <a:rPr lang="zh-CN" altLang="en-US" sz="2800" dirty="0" smtClean="0"/>
              <a:t> </a:t>
            </a:r>
            <a:r>
              <a:rPr lang="en-US" altLang="zh-CN" sz="2800" dirty="0" smtClean="0"/>
              <a:t>the</a:t>
            </a:r>
            <a:r>
              <a:rPr lang="zh-CN" altLang="en-US" sz="2800" dirty="0"/>
              <a:t> </a:t>
            </a:r>
            <a:r>
              <a:rPr lang="en-US" altLang="zh-CN" sz="2800" dirty="0" smtClean="0"/>
              <a:t>elimination</a:t>
            </a:r>
            <a:r>
              <a:rPr lang="zh-CN" altLang="en-US" sz="2800" dirty="0" smtClean="0"/>
              <a:t> </a:t>
            </a:r>
            <a:r>
              <a:rPr lang="en-US" altLang="zh-CN" sz="2800" dirty="0" smtClean="0"/>
              <a:t>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34</a:t>
            </a:fld>
            <a:endParaRPr lang="en-US" sz="1400" b="1" dirty="0">
              <a:solidFill>
                <a:srgbClr val="FFFFFF"/>
              </a:solidFill>
            </a:endParaRPr>
          </a:p>
        </p:txBody>
      </p:sp>
      <p:sp>
        <p:nvSpPr>
          <p:cNvPr id="49" name="矩形 27"/>
          <p:cNvSpPr/>
          <p:nvPr/>
        </p:nvSpPr>
        <p:spPr>
          <a:xfrm>
            <a:off x="5076056" y="951570"/>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50" name="矩形 28"/>
          <p:cNvSpPr/>
          <p:nvPr/>
        </p:nvSpPr>
        <p:spPr>
          <a:xfrm>
            <a:off x="2057400" y="1428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51" name="矩形 29"/>
          <p:cNvSpPr/>
          <p:nvPr/>
        </p:nvSpPr>
        <p:spPr>
          <a:xfrm>
            <a:off x="6553200" y="29527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52" name="矩形 30"/>
          <p:cNvSpPr/>
          <p:nvPr/>
        </p:nvSpPr>
        <p:spPr>
          <a:xfrm>
            <a:off x="7010400" y="2571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Tree>
    <p:extLst>
      <p:ext uri="{BB962C8B-B14F-4D97-AF65-F5344CB8AC3E}">
        <p14:creationId xmlns:p14="http://schemas.microsoft.com/office/powerpoint/2010/main" val="7583814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66"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67"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70"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71"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72"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直接连接符 52"/>
          <p:cNvCxnSpPr>
            <a:stCxn id="92"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7"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92" name="TextBox 91"/>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93" name="TextBox 92"/>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95" name="TextBox 94"/>
          <p:cNvSpPr txBox="1"/>
          <p:nvPr/>
        </p:nvSpPr>
        <p:spPr>
          <a:xfrm>
            <a:off x="218584" y="0"/>
            <a:ext cx="8308334" cy="523220"/>
          </a:xfrm>
          <a:prstGeom prst="rect">
            <a:avLst/>
          </a:prstGeom>
          <a:noFill/>
        </p:spPr>
        <p:txBody>
          <a:bodyPr wrap="none" rtlCol="0">
            <a:spAutoFit/>
          </a:bodyPr>
          <a:lstStyle/>
          <a:p>
            <a:pPr algn="ctr"/>
            <a:r>
              <a:rPr lang="en-US" altLang="zh-CN" sz="2800" dirty="0"/>
              <a:t>S</a:t>
            </a:r>
            <a:r>
              <a:rPr lang="en-US" altLang="zh-CN" sz="2800" dirty="0" smtClean="0"/>
              <a:t>econd</a:t>
            </a:r>
            <a:r>
              <a:rPr lang="en-US" sz="2800" dirty="0" smtClean="0"/>
              <a:t> approximation o</a:t>
            </a:r>
            <a:r>
              <a:rPr lang="en-US" altLang="zh-CN" sz="2800" dirty="0" smtClean="0"/>
              <a:t>f</a:t>
            </a:r>
            <a:r>
              <a:rPr lang="zh-CN" altLang="en-US" sz="2800" dirty="0" smtClean="0"/>
              <a:t> </a:t>
            </a:r>
            <a:r>
              <a:rPr lang="en-US" altLang="zh-CN" sz="2800" dirty="0" smtClean="0"/>
              <a:t>the</a:t>
            </a:r>
            <a:r>
              <a:rPr lang="zh-CN" altLang="en-US" sz="2800" dirty="0"/>
              <a:t> </a:t>
            </a:r>
            <a:r>
              <a:rPr lang="en-US" altLang="zh-CN" sz="2800" dirty="0" smtClean="0"/>
              <a:t>elimination</a:t>
            </a:r>
            <a:r>
              <a:rPr lang="zh-CN" altLang="en-US" sz="2800" dirty="0" smtClean="0"/>
              <a:t> </a:t>
            </a:r>
            <a:r>
              <a:rPr lang="en-US" altLang="zh-CN" sz="2800" dirty="0" smtClean="0"/>
              <a:t>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35</a:t>
            </a:fld>
            <a:endParaRPr lang="en-US" sz="1400" b="1" dirty="0">
              <a:solidFill>
                <a:srgbClr val="FFFFFF"/>
              </a:solidFill>
            </a:endParaRPr>
          </a:p>
        </p:txBody>
      </p:sp>
      <p:pic>
        <p:nvPicPr>
          <p:cNvPr id="2" name="Picture 1"/>
          <p:cNvPicPr>
            <a:picLocks noChangeAspect="1"/>
          </p:cNvPicPr>
          <p:nvPr/>
        </p:nvPicPr>
        <p:blipFill>
          <a:blip r:embed="rId3"/>
          <a:stretch>
            <a:fillRect/>
          </a:stretch>
        </p:blipFill>
        <p:spPr>
          <a:xfrm>
            <a:off x="0" y="731520"/>
            <a:ext cx="9144000" cy="2933700"/>
          </a:xfrm>
          <a:prstGeom prst="rect">
            <a:avLst/>
          </a:prstGeom>
        </p:spPr>
      </p:pic>
      <p:sp>
        <p:nvSpPr>
          <p:cNvPr id="49" name="矩形 27"/>
          <p:cNvSpPr/>
          <p:nvPr/>
        </p:nvSpPr>
        <p:spPr>
          <a:xfrm>
            <a:off x="5076056" y="951570"/>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50" name="矩形 28"/>
          <p:cNvSpPr/>
          <p:nvPr/>
        </p:nvSpPr>
        <p:spPr>
          <a:xfrm>
            <a:off x="2057400" y="1428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51" name="矩形 29"/>
          <p:cNvSpPr/>
          <p:nvPr/>
        </p:nvSpPr>
        <p:spPr>
          <a:xfrm>
            <a:off x="6553200" y="29527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52" name="矩形 30"/>
          <p:cNvSpPr/>
          <p:nvPr/>
        </p:nvSpPr>
        <p:spPr>
          <a:xfrm>
            <a:off x="7010400" y="2571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Tree>
    <p:extLst>
      <p:ext uri="{BB962C8B-B14F-4D97-AF65-F5344CB8AC3E}">
        <p14:creationId xmlns:p14="http://schemas.microsoft.com/office/powerpoint/2010/main" val="21728737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232244"/>
            <a:ext cx="8424936" cy="1569660"/>
          </a:xfrm>
          <a:prstGeom prst="rect">
            <a:avLst/>
          </a:prstGeom>
          <a:noFill/>
        </p:spPr>
        <p:txBody>
          <a:bodyPr wrap="square" rtlCol="0">
            <a:spAutoFit/>
          </a:bodyPr>
          <a:lstStyle/>
          <a:p>
            <a:pPr marL="514350" indent="-514350">
              <a:buAutoNum type="alphaUcPeriod"/>
            </a:pPr>
            <a:r>
              <a:rPr lang="en-US" sz="3200" dirty="0" smtClean="0">
                <a:solidFill>
                  <a:schemeClr val="bg2"/>
                </a:solidFill>
              </a:rPr>
              <a:t>Test for perfect data.</a:t>
            </a:r>
          </a:p>
          <a:p>
            <a:pPr marL="514350" indent="-514350">
              <a:buAutoNum type="alphaUcPeriod"/>
            </a:pPr>
            <a:r>
              <a:rPr lang="en-US" sz="3200" dirty="0" smtClean="0"/>
              <a:t>Test </a:t>
            </a:r>
            <a:r>
              <a:rPr lang="en-US" sz="3200" dirty="0"/>
              <a:t>for </a:t>
            </a:r>
            <a:r>
              <a:rPr lang="en-US" sz="3200" dirty="0" smtClean="0"/>
              <a:t>band limited </a:t>
            </a:r>
            <a:r>
              <a:rPr lang="en-US" sz="3200" dirty="0"/>
              <a:t>data</a:t>
            </a:r>
            <a:r>
              <a:rPr lang="en-US" sz="3200" dirty="0" smtClean="0"/>
              <a:t>. (10-45Hz)</a:t>
            </a:r>
          </a:p>
          <a:p>
            <a:pPr marL="514350" indent="-514350">
              <a:buAutoNum type="alphaUcPeriod"/>
            </a:pPr>
            <a:r>
              <a:rPr lang="en-US" sz="3200" dirty="0" smtClean="0">
                <a:solidFill>
                  <a:schemeClr val="bg2"/>
                </a:solidFill>
              </a:rPr>
              <a:t>Test </a:t>
            </a:r>
            <a:r>
              <a:rPr lang="en-US" sz="3200" dirty="0">
                <a:solidFill>
                  <a:schemeClr val="bg2"/>
                </a:solidFill>
              </a:rPr>
              <a:t>for data with white </a:t>
            </a:r>
            <a:r>
              <a:rPr lang="en-US" sz="3200" dirty="0" smtClean="0">
                <a:solidFill>
                  <a:schemeClr val="bg2"/>
                </a:solidFill>
              </a:rPr>
              <a:t>noise.</a:t>
            </a:r>
            <a:endParaRPr lang="en-US" sz="3200" dirty="0">
              <a:solidFill>
                <a:schemeClr val="bg2"/>
              </a:solidFill>
            </a:endParaRPr>
          </a:p>
        </p:txBody>
      </p:sp>
      <p:sp>
        <p:nvSpPr>
          <p:cNvPr id="5" name="TextBox 4"/>
          <p:cNvSpPr txBox="1"/>
          <p:nvPr/>
        </p:nvSpPr>
        <p:spPr>
          <a:xfrm>
            <a:off x="3563889" y="519523"/>
            <a:ext cx="2513507" cy="584776"/>
          </a:xfrm>
          <a:prstGeom prst="rect">
            <a:avLst/>
          </a:prstGeom>
          <a:noFill/>
        </p:spPr>
        <p:txBody>
          <a:bodyPr wrap="none" rtlCol="0">
            <a:spAutoFit/>
          </a:bodyPr>
          <a:lstStyle/>
          <a:p>
            <a:r>
              <a:rPr lang="en-US" sz="3200" b="1" i="1" smtClean="0"/>
              <a:t>Initial Tests</a:t>
            </a:r>
            <a:endParaRPr lang="en-US" sz="3200" b="1" i="1"/>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36</a:t>
            </a:fld>
            <a:endParaRPr lang="en-US" sz="1400" b="1" dirty="0">
              <a:solidFill>
                <a:srgbClr val="FFFFFF"/>
              </a:solidFill>
            </a:endParaRPr>
          </a:p>
        </p:txBody>
      </p:sp>
    </p:spTree>
    <p:extLst>
      <p:ext uri="{BB962C8B-B14F-4D97-AF65-F5344CB8AC3E}">
        <p14:creationId xmlns:p14="http://schemas.microsoft.com/office/powerpoint/2010/main" val="395968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31520"/>
            <a:ext cx="9144000" cy="2933700"/>
          </a:xfrm>
          <a:prstGeom prst="rect">
            <a:avLst/>
          </a:prstGeom>
        </p:spPr>
      </p:pic>
      <p:sp>
        <p:nvSpPr>
          <p:cNvPr id="28" name="矩形 27"/>
          <p:cNvSpPr/>
          <p:nvPr/>
        </p:nvSpPr>
        <p:spPr>
          <a:xfrm>
            <a:off x="5076056" y="951570"/>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29" name="矩形 28"/>
          <p:cNvSpPr/>
          <p:nvPr/>
        </p:nvSpPr>
        <p:spPr>
          <a:xfrm>
            <a:off x="2057400" y="1428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30" name="矩形 29"/>
          <p:cNvSpPr/>
          <p:nvPr/>
        </p:nvSpPr>
        <p:spPr>
          <a:xfrm>
            <a:off x="6553200" y="29527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31" name="矩形 30"/>
          <p:cNvSpPr/>
          <p:nvPr/>
        </p:nvSpPr>
        <p:spPr>
          <a:xfrm>
            <a:off x="7010400" y="2571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
        <p:nvSpPr>
          <p:cNvPr id="61" name="TextBox 60"/>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62"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63"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66"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67"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68"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直接连接符 52"/>
          <p:cNvCxnSpPr>
            <a:stCxn id="88"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3"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88" name="TextBox 87"/>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89" name="TextBox 88"/>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90" name="TextBox 89"/>
          <p:cNvSpPr txBox="1"/>
          <p:nvPr/>
        </p:nvSpPr>
        <p:spPr>
          <a:xfrm>
            <a:off x="989701" y="0"/>
            <a:ext cx="6446521" cy="523220"/>
          </a:xfrm>
          <a:prstGeom prst="rect">
            <a:avLst/>
          </a:prstGeom>
          <a:noFill/>
        </p:spPr>
        <p:txBody>
          <a:bodyPr wrap="none" rtlCol="0">
            <a:spAutoFit/>
          </a:bodyPr>
          <a:lstStyle/>
          <a:p>
            <a:pPr algn="ctr"/>
            <a:r>
              <a:rPr lang="en-US" sz="2800" dirty="0" smtClean="0"/>
              <a:t>Internal multiple attenuation 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37</a:t>
            </a:fld>
            <a:endParaRPr lang="en-US" sz="1400" b="1" dirty="0">
              <a:solidFill>
                <a:srgbClr val="FFFFFF"/>
              </a:solidFill>
            </a:endParaRPr>
          </a:p>
        </p:txBody>
      </p:sp>
    </p:spTree>
    <p:extLst>
      <p:ext uri="{BB962C8B-B14F-4D97-AF65-F5344CB8AC3E}">
        <p14:creationId xmlns:p14="http://schemas.microsoft.com/office/powerpoint/2010/main" val="10452819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31520"/>
            <a:ext cx="9144000" cy="2933700"/>
          </a:xfrm>
          <a:prstGeom prst="rect">
            <a:avLst/>
          </a:prstGeom>
        </p:spPr>
      </p:pic>
      <p:sp>
        <p:nvSpPr>
          <p:cNvPr id="72" name="TextBox 71"/>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73"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74"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77"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78"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79"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直接连接符 52"/>
          <p:cNvCxnSpPr>
            <a:stCxn id="99"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4"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99" name="TextBox 98"/>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100" name="TextBox 99"/>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101" name="TextBox 100"/>
          <p:cNvSpPr txBox="1"/>
          <p:nvPr/>
        </p:nvSpPr>
        <p:spPr>
          <a:xfrm>
            <a:off x="428539" y="0"/>
            <a:ext cx="7888422" cy="523220"/>
          </a:xfrm>
          <a:prstGeom prst="rect">
            <a:avLst/>
          </a:prstGeom>
          <a:noFill/>
        </p:spPr>
        <p:txBody>
          <a:bodyPr wrap="none" rtlCol="0">
            <a:spAutoFit/>
          </a:bodyPr>
          <a:lstStyle/>
          <a:p>
            <a:pPr algn="ctr"/>
            <a:r>
              <a:rPr lang="en-US" altLang="zh-CN" sz="2800" dirty="0" smtClean="0"/>
              <a:t>First</a:t>
            </a:r>
            <a:r>
              <a:rPr lang="en-US" sz="2800" dirty="0" smtClean="0"/>
              <a:t> approximation </a:t>
            </a:r>
            <a:r>
              <a:rPr lang="en-US" sz="2800" dirty="0"/>
              <a:t>o</a:t>
            </a:r>
            <a:r>
              <a:rPr lang="en-US" altLang="zh-CN" sz="2800" dirty="0" smtClean="0"/>
              <a:t>f</a:t>
            </a:r>
            <a:r>
              <a:rPr lang="zh-CN" altLang="en-US" sz="2800" dirty="0" smtClean="0"/>
              <a:t> </a:t>
            </a:r>
            <a:r>
              <a:rPr lang="en-US" altLang="zh-CN" sz="2800" dirty="0" smtClean="0"/>
              <a:t>the</a:t>
            </a:r>
            <a:r>
              <a:rPr lang="zh-CN" altLang="en-US" sz="2800" dirty="0"/>
              <a:t> </a:t>
            </a:r>
            <a:r>
              <a:rPr lang="en-US" altLang="zh-CN" sz="2800" dirty="0" smtClean="0"/>
              <a:t>elimination</a:t>
            </a:r>
            <a:r>
              <a:rPr lang="zh-CN" altLang="en-US" sz="2800" dirty="0" smtClean="0"/>
              <a:t> </a:t>
            </a:r>
            <a:r>
              <a:rPr lang="en-US" altLang="zh-CN" sz="2800" dirty="0" smtClean="0"/>
              <a:t>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38</a:t>
            </a:fld>
            <a:endParaRPr lang="en-US" sz="1400" b="1" dirty="0">
              <a:solidFill>
                <a:srgbClr val="FFFFFF"/>
              </a:solidFill>
            </a:endParaRPr>
          </a:p>
        </p:txBody>
      </p:sp>
      <p:sp>
        <p:nvSpPr>
          <p:cNvPr id="49" name="矩形 27"/>
          <p:cNvSpPr/>
          <p:nvPr/>
        </p:nvSpPr>
        <p:spPr>
          <a:xfrm>
            <a:off x="5076056" y="951570"/>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50" name="矩形 28"/>
          <p:cNvSpPr/>
          <p:nvPr/>
        </p:nvSpPr>
        <p:spPr>
          <a:xfrm>
            <a:off x="2057400" y="1428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51" name="矩形 29"/>
          <p:cNvSpPr/>
          <p:nvPr/>
        </p:nvSpPr>
        <p:spPr>
          <a:xfrm>
            <a:off x="6553200" y="29527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52" name="矩形 30"/>
          <p:cNvSpPr/>
          <p:nvPr/>
        </p:nvSpPr>
        <p:spPr>
          <a:xfrm>
            <a:off x="7010400" y="2571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Tree>
    <p:extLst>
      <p:ext uri="{BB962C8B-B14F-4D97-AF65-F5344CB8AC3E}">
        <p14:creationId xmlns:p14="http://schemas.microsoft.com/office/powerpoint/2010/main" val="11122356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66"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67"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70"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71"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72"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直接连接符 52"/>
          <p:cNvCxnSpPr>
            <a:stCxn id="92"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7"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92" name="TextBox 91"/>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93" name="TextBox 92"/>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95" name="TextBox 94"/>
          <p:cNvSpPr txBox="1"/>
          <p:nvPr/>
        </p:nvSpPr>
        <p:spPr>
          <a:xfrm>
            <a:off x="218584" y="0"/>
            <a:ext cx="8308334" cy="523220"/>
          </a:xfrm>
          <a:prstGeom prst="rect">
            <a:avLst/>
          </a:prstGeom>
          <a:noFill/>
        </p:spPr>
        <p:txBody>
          <a:bodyPr wrap="none" rtlCol="0">
            <a:spAutoFit/>
          </a:bodyPr>
          <a:lstStyle/>
          <a:p>
            <a:pPr algn="ctr"/>
            <a:r>
              <a:rPr lang="en-US" altLang="zh-CN" sz="2800" dirty="0"/>
              <a:t>S</a:t>
            </a:r>
            <a:r>
              <a:rPr lang="en-US" altLang="zh-CN" sz="2800" dirty="0" smtClean="0"/>
              <a:t>econd</a:t>
            </a:r>
            <a:r>
              <a:rPr lang="en-US" sz="2800" dirty="0" smtClean="0"/>
              <a:t> approximation o</a:t>
            </a:r>
            <a:r>
              <a:rPr lang="en-US" altLang="zh-CN" sz="2800" dirty="0" smtClean="0"/>
              <a:t>f</a:t>
            </a:r>
            <a:r>
              <a:rPr lang="zh-CN" altLang="en-US" sz="2800" dirty="0" smtClean="0"/>
              <a:t> </a:t>
            </a:r>
            <a:r>
              <a:rPr lang="en-US" altLang="zh-CN" sz="2800" dirty="0" smtClean="0"/>
              <a:t>the</a:t>
            </a:r>
            <a:r>
              <a:rPr lang="zh-CN" altLang="en-US" sz="2800" dirty="0"/>
              <a:t> </a:t>
            </a:r>
            <a:r>
              <a:rPr lang="en-US" altLang="zh-CN" sz="2800" dirty="0" smtClean="0"/>
              <a:t>elimination</a:t>
            </a:r>
            <a:r>
              <a:rPr lang="zh-CN" altLang="en-US" sz="2800" dirty="0" smtClean="0"/>
              <a:t> </a:t>
            </a:r>
            <a:r>
              <a:rPr lang="en-US" altLang="zh-CN" sz="2800" dirty="0" smtClean="0"/>
              <a:t>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39</a:t>
            </a:fld>
            <a:endParaRPr lang="en-US" sz="1400" b="1" dirty="0">
              <a:solidFill>
                <a:srgbClr val="FFFFFF"/>
              </a:solidFill>
            </a:endParaRPr>
          </a:p>
        </p:txBody>
      </p:sp>
      <p:pic>
        <p:nvPicPr>
          <p:cNvPr id="2" name="Picture 1"/>
          <p:cNvPicPr>
            <a:picLocks noChangeAspect="1"/>
          </p:cNvPicPr>
          <p:nvPr/>
        </p:nvPicPr>
        <p:blipFill>
          <a:blip r:embed="rId3"/>
          <a:stretch>
            <a:fillRect/>
          </a:stretch>
        </p:blipFill>
        <p:spPr>
          <a:xfrm>
            <a:off x="0" y="731520"/>
            <a:ext cx="9144000" cy="2933700"/>
          </a:xfrm>
          <a:prstGeom prst="rect">
            <a:avLst/>
          </a:prstGeom>
        </p:spPr>
      </p:pic>
      <p:sp>
        <p:nvSpPr>
          <p:cNvPr id="49" name="矩形 27"/>
          <p:cNvSpPr/>
          <p:nvPr/>
        </p:nvSpPr>
        <p:spPr>
          <a:xfrm>
            <a:off x="5076056" y="951570"/>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50" name="矩形 28"/>
          <p:cNvSpPr/>
          <p:nvPr/>
        </p:nvSpPr>
        <p:spPr>
          <a:xfrm>
            <a:off x="2057400" y="1428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51" name="矩形 29"/>
          <p:cNvSpPr/>
          <p:nvPr/>
        </p:nvSpPr>
        <p:spPr>
          <a:xfrm>
            <a:off x="6553200" y="29527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52" name="矩形 30"/>
          <p:cNvSpPr/>
          <p:nvPr/>
        </p:nvSpPr>
        <p:spPr>
          <a:xfrm>
            <a:off x="7010400" y="25717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Tree>
    <p:extLst>
      <p:ext uri="{BB962C8B-B14F-4D97-AF65-F5344CB8AC3E}">
        <p14:creationId xmlns:p14="http://schemas.microsoft.com/office/powerpoint/2010/main" val="5956186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363215"/>
            <a:ext cx="8424936" cy="584776"/>
          </a:xfrm>
          <a:prstGeom prst="rect">
            <a:avLst/>
          </a:prstGeom>
          <a:noFill/>
        </p:spPr>
        <p:txBody>
          <a:bodyPr wrap="square" rtlCol="0">
            <a:spAutoFit/>
          </a:bodyPr>
          <a:lstStyle/>
          <a:p>
            <a:r>
              <a:rPr lang="en-US" sz="3200"/>
              <a:t> </a:t>
            </a:r>
            <a:r>
              <a:rPr lang="en-US" sz="3200" smtClean="0"/>
              <a:t>                              </a:t>
            </a:r>
          </a:p>
        </p:txBody>
      </p:sp>
      <p:sp>
        <p:nvSpPr>
          <p:cNvPr id="47" name="矩形 46"/>
          <p:cNvSpPr/>
          <p:nvPr/>
        </p:nvSpPr>
        <p:spPr>
          <a:xfrm>
            <a:off x="6012161" y="968592"/>
            <a:ext cx="1302034" cy="523220"/>
          </a:xfrm>
          <a:prstGeom prst="rect">
            <a:avLst/>
          </a:prstGeom>
        </p:spPr>
        <p:txBody>
          <a:bodyPr wrap="none">
            <a:spAutoFit/>
          </a:bodyPr>
          <a:lstStyle/>
          <a:p>
            <a:r>
              <a:rPr lang="en-US" sz="2800"/>
              <a:t> </a:t>
            </a:r>
            <a:r>
              <a:rPr lang="en-US" sz="2800" smtClean="0"/>
              <a:t>Case</a:t>
            </a:r>
            <a:r>
              <a:rPr lang="en-US" sz="2800"/>
              <a:t> </a:t>
            </a:r>
            <a:r>
              <a:rPr lang="en-US" sz="2800" smtClean="0"/>
              <a:t>2</a:t>
            </a:r>
            <a:endParaRPr lang="en-US" sz="2800"/>
          </a:p>
        </p:txBody>
      </p:sp>
      <p:sp>
        <p:nvSpPr>
          <p:cNvPr id="48" name="矩形 47"/>
          <p:cNvSpPr/>
          <p:nvPr/>
        </p:nvSpPr>
        <p:spPr>
          <a:xfrm>
            <a:off x="2521126" y="2537460"/>
            <a:ext cx="1483098" cy="830997"/>
          </a:xfrm>
          <a:prstGeom prst="rect">
            <a:avLst/>
          </a:prstGeom>
        </p:spPr>
        <p:txBody>
          <a:bodyPr wrap="none">
            <a:spAutoFit/>
          </a:bodyPr>
          <a:lstStyle/>
          <a:p>
            <a:r>
              <a:rPr lang="en-US" sz="2400" smtClean="0"/>
              <a:t>predicted</a:t>
            </a:r>
          </a:p>
          <a:p>
            <a:r>
              <a:rPr lang="en-US" sz="2400" smtClean="0"/>
              <a:t> multiple</a:t>
            </a:r>
            <a:endParaRPr lang="en-US" sz="2400"/>
          </a:p>
        </p:txBody>
      </p:sp>
      <p:sp>
        <p:nvSpPr>
          <p:cNvPr id="49" name="矩形 48"/>
          <p:cNvSpPr/>
          <p:nvPr/>
        </p:nvSpPr>
        <p:spPr>
          <a:xfrm>
            <a:off x="1877039" y="1004076"/>
            <a:ext cx="1212266" cy="523220"/>
          </a:xfrm>
          <a:prstGeom prst="rect">
            <a:avLst/>
          </a:prstGeom>
        </p:spPr>
        <p:txBody>
          <a:bodyPr wrap="none">
            <a:spAutoFit/>
          </a:bodyPr>
          <a:lstStyle/>
          <a:p>
            <a:r>
              <a:rPr lang="en-US" sz="2800" smtClean="0"/>
              <a:t>Case </a:t>
            </a:r>
            <a:r>
              <a:rPr lang="en-US" sz="2800"/>
              <a:t>1</a:t>
            </a:r>
          </a:p>
        </p:txBody>
      </p:sp>
      <p:sp>
        <p:nvSpPr>
          <p:cNvPr id="50" name="矩形 49"/>
          <p:cNvSpPr/>
          <p:nvPr/>
        </p:nvSpPr>
        <p:spPr>
          <a:xfrm>
            <a:off x="6928223" y="2537460"/>
            <a:ext cx="1483098" cy="830997"/>
          </a:xfrm>
          <a:prstGeom prst="rect">
            <a:avLst/>
          </a:prstGeom>
        </p:spPr>
        <p:txBody>
          <a:bodyPr wrap="none">
            <a:spAutoFit/>
          </a:bodyPr>
          <a:lstStyle/>
          <a:p>
            <a:r>
              <a:rPr lang="en-US" sz="2400" smtClean="0"/>
              <a:t>predicted</a:t>
            </a:r>
          </a:p>
          <a:p>
            <a:r>
              <a:rPr lang="en-US" sz="2400" smtClean="0"/>
              <a:t> multiple</a:t>
            </a:r>
            <a:endParaRPr lang="en-US" sz="2400"/>
          </a:p>
        </p:txBody>
      </p:sp>
      <p:sp>
        <p:nvSpPr>
          <p:cNvPr id="51" name="矩形 50"/>
          <p:cNvSpPr/>
          <p:nvPr/>
        </p:nvSpPr>
        <p:spPr>
          <a:xfrm>
            <a:off x="1090074" y="2537460"/>
            <a:ext cx="780833" cy="461665"/>
          </a:xfrm>
          <a:prstGeom prst="rect">
            <a:avLst/>
          </a:prstGeom>
        </p:spPr>
        <p:txBody>
          <a:bodyPr wrap="none">
            <a:spAutoFit/>
          </a:bodyPr>
          <a:lstStyle/>
          <a:p>
            <a:pPr algn="ctr"/>
            <a:r>
              <a:rPr lang="en-US" sz="2400" smtClean="0"/>
              <a:t>data</a:t>
            </a:r>
          </a:p>
        </p:txBody>
      </p:sp>
      <p:sp>
        <p:nvSpPr>
          <p:cNvPr id="52" name="矩形 51"/>
          <p:cNvSpPr/>
          <p:nvPr/>
        </p:nvSpPr>
        <p:spPr>
          <a:xfrm>
            <a:off x="5447425" y="2537460"/>
            <a:ext cx="780833" cy="461665"/>
          </a:xfrm>
          <a:prstGeom prst="rect">
            <a:avLst/>
          </a:prstGeom>
        </p:spPr>
        <p:txBody>
          <a:bodyPr wrap="none">
            <a:spAutoFit/>
          </a:bodyPr>
          <a:lstStyle/>
          <a:p>
            <a:pPr algn="ctr"/>
            <a:r>
              <a:rPr lang="en-US" sz="2400" smtClean="0"/>
              <a:t>data</a:t>
            </a:r>
          </a:p>
        </p:txBody>
      </p:sp>
      <p:sp>
        <p:nvSpPr>
          <p:cNvPr id="53" name="矩形 52"/>
          <p:cNvSpPr/>
          <p:nvPr/>
        </p:nvSpPr>
        <p:spPr>
          <a:xfrm>
            <a:off x="360722" y="3867894"/>
            <a:ext cx="4134465" cy="830997"/>
          </a:xfrm>
          <a:prstGeom prst="rect">
            <a:avLst/>
          </a:prstGeom>
        </p:spPr>
        <p:txBody>
          <a:bodyPr wrap="none">
            <a:spAutoFit/>
          </a:bodyPr>
          <a:lstStyle/>
          <a:p>
            <a:pPr algn="ctr"/>
            <a:r>
              <a:rPr lang="en-US" sz="2400" dirty="0" smtClean="0"/>
              <a:t>Internal multiple attenuation </a:t>
            </a:r>
            <a:endParaRPr lang="en-US" sz="2400" baseline="-25000" dirty="0" smtClean="0"/>
          </a:p>
          <a:p>
            <a:pPr algn="ctr"/>
            <a:r>
              <a:rPr lang="en-US" sz="2400" baseline="-25000" dirty="0" smtClean="0"/>
              <a:t> </a:t>
            </a:r>
            <a:r>
              <a:rPr lang="en-US" sz="2400" dirty="0" smtClean="0"/>
              <a:t>+ adaptive subtraction</a:t>
            </a:r>
          </a:p>
        </p:txBody>
      </p:sp>
      <p:sp>
        <p:nvSpPr>
          <p:cNvPr id="54" name="矩形 53"/>
          <p:cNvSpPr/>
          <p:nvPr/>
        </p:nvSpPr>
        <p:spPr>
          <a:xfrm>
            <a:off x="1759317" y="3475479"/>
            <a:ext cx="1518364" cy="523220"/>
          </a:xfrm>
          <a:prstGeom prst="rect">
            <a:avLst/>
          </a:prstGeom>
        </p:spPr>
        <p:txBody>
          <a:bodyPr wrap="none">
            <a:spAutoFit/>
          </a:bodyPr>
          <a:lstStyle/>
          <a:p>
            <a:r>
              <a:rPr lang="en-US" sz="2800" smtClean="0"/>
              <a:t>Solution</a:t>
            </a:r>
            <a:endParaRPr lang="en-US" sz="2800"/>
          </a:p>
        </p:txBody>
      </p:sp>
      <p:sp>
        <p:nvSpPr>
          <p:cNvPr id="55" name="矩形 54"/>
          <p:cNvSpPr/>
          <p:nvPr/>
        </p:nvSpPr>
        <p:spPr>
          <a:xfrm>
            <a:off x="5983052" y="3475479"/>
            <a:ext cx="1518364" cy="523220"/>
          </a:xfrm>
          <a:prstGeom prst="rect">
            <a:avLst/>
          </a:prstGeom>
        </p:spPr>
        <p:txBody>
          <a:bodyPr wrap="none">
            <a:spAutoFit/>
          </a:bodyPr>
          <a:lstStyle/>
          <a:p>
            <a:r>
              <a:rPr lang="en-US" sz="2800" smtClean="0"/>
              <a:t>Solution</a:t>
            </a:r>
            <a:endParaRPr lang="en-US" sz="2800"/>
          </a:p>
        </p:txBody>
      </p:sp>
      <p:sp>
        <p:nvSpPr>
          <p:cNvPr id="56" name="矩形 55"/>
          <p:cNvSpPr/>
          <p:nvPr/>
        </p:nvSpPr>
        <p:spPr>
          <a:xfrm>
            <a:off x="4645861" y="3853160"/>
            <a:ext cx="4134465" cy="461665"/>
          </a:xfrm>
          <a:prstGeom prst="rect">
            <a:avLst/>
          </a:prstGeom>
        </p:spPr>
        <p:txBody>
          <a:bodyPr wrap="none">
            <a:spAutoFit/>
          </a:bodyPr>
          <a:lstStyle/>
          <a:p>
            <a:pPr algn="ctr"/>
            <a:r>
              <a:rPr lang="en-US" sz="2400" smtClean="0"/>
              <a:t>Internal multiple elimination</a:t>
            </a:r>
            <a:endParaRPr lang="en-US" sz="2400"/>
          </a:p>
        </p:txBody>
      </p:sp>
      <p:cxnSp>
        <p:nvCxnSpPr>
          <p:cNvPr id="63" name="直接连接符 62"/>
          <p:cNvCxnSpPr/>
          <p:nvPr/>
        </p:nvCxnSpPr>
        <p:spPr>
          <a:xfrm>
            <a:off x="904426" y="1625794"/>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04426" y="1867830"/>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904426" y="2123414"/>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2521125" y="2131148"/>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7042731" y="2170214"/>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261777" y="1867830"/>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239653" y="1625794"/>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253940" y="2140596"/>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261777" y="2187702"/>
            <a:ext cx="1152128"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457200" y="205979"/>
            <a:ext cx="8229600" cy="857250"/>
          </a:xfrm>
        </p:spPr>
        <p:txBody>
          <a:bodyPr>
            <a:normAutofit/>
          </a:bodyPr>
          <a:lstStyle/>
          <a:p>
            <a:r>
              <a:rPr lang="en-US" dirty="0" smtClean="0"/>
              <a:t>Algorithm &amp; Adaptive </a:t>
            </a:r>
            <a:endParaRPr lang="en-US" dirty="0"/>
          </a:p>
        </p:txBody>
      </p:sp>
      <p:cxnSp>
        <p:nvCxnSpPr>
          <p:cNvPr id="6" name="Straight Connector 5"/>
          <p:cNvCxnSpPr>
            <a:stCxn id="22" idx="2"/>
          </p:cNvCxnSpPr>
          <p:nvPr/>
        </p:nvCxnSpPr>
        <p:spPr>
          <a:xfrm>
            <a:off x="4572000" y="1063229"/>
            <a:ext cx="0" cy="3794521"/>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a:t>
            </a:fld>
            <a:endParaRPr lang="en-US" sz="1400" b="1" dirty="0">
              <a:solidFill>
                <a:srgbClr val="FFFFFF"/>
              </a:solidFill>
            </a:endParaRPr>
          </a:p>
        </p:txBody>
      </p:sp>
    </p:spTree>
    <p:extLst>
      <p:ext uri="{BB962C8B-B14F-4D97-AF65-F5344CB8AC3E}">
        <p14:creationId xmlns:p14="http://schemas.microsoft.com/office/powerpoint/2010/main" val="2592422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232244"/>
            <a:ext cx="8812088" cy="2431435"/>
          </a:xfrm>
          <a:prstGeom prst="rect">
            <a:avLst/>
          </a:prstGeom>
          <a:noFill/>
        </p:spPr>
        <p:txBody>
          <a:bodyPr wrap="square" rtlCol="0">
            <a:spAutoFit/>
          </a:bodyPr>
          <a:lstStyle/>
          <a:p>
            <a:pPr marL="514350" indent="-514350">
              <a:buAutoNum type="alphaUcPeriod"/>
            </a:pPr>
            <a:r>
              <a:rPr lang="en-US" sz="3200" dirty="0" smtClean="0">
                <a:solidFill>
                  <a:schemeClr val="bg2"/>
                </a:solidFill>
              </a:rPr>
              <a:t>Test for perfect data.</a:t>
            </a:r>
          </a:p>
          <a:p>
            <a:pPr marL="514350" indent="-514350">
              <a:buAutoNum type="alphaUcPeriod"/>
            </a:pPr>
            <a:r>
              <a:rPr lang="en-US" sz="3200" dirty="0" smtClean="0">
                <a:solidFill>
                  <a:schemeClr val="bg2"/>
                </a:solidFill>
              </a:rPr>
              <a:t>Test </a:t>
            </a:r>
            <a:r>
              <a:rPr lang="en-US" sz="3200" dirty="0">
                <a:solidFill>
                  <a:schemeClr val="bg2"/>
                </a:solidFill>
              </a:rPr>
              <a:t>for </a:t>
            </a:r>
            <a:r>
              <a:rPr lang="en-US" sz="3200" dirty="0" smtClean="0">
                <a:solidFill>
                  <a:schemeClr val="bg2"/>
                </a:solidFill>
              </a:rPr>
              <a:t>band limited </a:t>
            </a:r>
            <a:r>
              <a:rPr lang="en-US" sz="3200" dirty="0">
                <a:solidFill>
                  <a:schemeClr val="bg2"/>
                </a:solidFill>
              </a:rPr>
              <a:t>data</a:t>
            </a:r>
            <a:r>
              <a:rPr lang="en-US" sz="3200" dirty="0" smtClean="0">
                <a:solidFill>
                  <a:schemeClr val="bg2"/>
                </a:solidFill>
              </a:rPr>
              <a:t>.</a:t>
            </a:r>
          </a:p>
          <a:p>
            <a:pPr marL="514350" indent="-514350">
              <a:buAutoNum type="alphaUcPeriod"/>
            </a:pPr>
            <a:r>
              <a:rPr lang="en-US" sz="3200" dirty="0" smtClean="0"/>
              <a:t>Test </a:t>
            </a:r>
            <a:r>
              <a:rPr lang="en-US" sz="3200" dirty="0"/>
              <a:t>for data with white </a:t>
            </a:r>
            <a:r>
              <a:rPr lang="en-US" sz="3200" dirty="0" smtClean="0"/>
              <a:t>noise.</a:t>
            </a:r>
          </a:p>
          <a:p>
            <a:endParaRPr lang="en-US" sz="2800" dirty="0" smtClean="0"/>
          </a:p>
          <a:p>
            <a:r>
              <a:rPr lang="en-US" sz="2800" dirty="0" smtClean="0"/>
              <a:t>The energy of noise is 2% of the energy of data.</a:t>
            </a:r>
            <a:endParaRPr lang="en-US" sz="2800" dirty="0"/>
          </a:p>
        </p:txBody>
      </p:sp>
      <p:sp>
        <p:nvSpPr>
          <p:cNvPr id="5" name="TextBox 4"/>
          <p:cNvSpPr txBox="1"/>
          <p:nvPr/>
        </p:nvSpPr>
        <p:spPr>
          <a:xfrm>
            <a:off x="3563889" y="519523"/>
            <a:ext cx="2513507" cy="584776"/>
          </a:xfrm>
          <a:prstGeom prst="rect">
            <a:avLst/>
          </a:prstGeom>
          <a:noFill/>
        </p:spPr>
        <p:txBody>
          <a:bodyPr wrap="none" rtlCol="0">
            <a:spAutoFit/>
          </a:bodyPr>
          <a:lstStyle/>
          <a:p>
            <a:r>
              <a:rPr lang="en-US" sz="3200" b="1" i="1" smtClean="0"/>
              <a:t>Initial Tests</a:t>
            </a:r>
            <a:endParaRPr lang="en-US" sz="3200" b="1" i="1"/>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40</a:t>
            </a:fld>
            <a:endParaRPr lang="en-US" sz="1400" b="1" dirty="0">
              <a:solidFill>
                <a:srgbClr val="FFFFFF"/>
              </a:solidFill>
            </a:endParaRPr>
          </a:p>
        </p:txBody>
      </p:sp>
    </p:spTree>
    <p:extLst>
      <p:ext uri="{BB962C8B-B14F-4D97-AF65-F5344CB8AC3E}">
        <p14:creationId xmlns:p14="http://schemas.microsoft.com/office/powerpoint/2010/main" val="4043242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31520"/>
            <a:ext cx="9144000" cy="2933700"/>
          </a:xfrm>
          <a:prstGeom prst="rect">
            <a:avLst/>
          </a:prstGeom>
        </p:spPr>
      </p:pic>
      <p:sp>
        <p:nvSpPr>
          <p:cNvPr id="28" name="矩形 27"/>
          <p:cNvSpPr/>
          <p:nvPr/>
        </p:nvSpPr>
        <p:spPr>
          <a:xfrm>
            <a:off x="5400088" y="863069"/>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29" name="矩形 28"/>
          <p:cNvSpPr/>
          <p:nvPr/>
        </p:nvSpPr>
        <p:spPr>
          <a:xfrm>
            <a:off x="2057400" y="12001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30" name="矩形 29"/>
          <p:cNvSpPr/>
          <p:nvPr/>
        </p:nvSpPr>
        <p:spPr>
          <a:xfrm>
            <a:off x="6629400" y="28003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31" name="矩形 30"/>
          <p:cNvSpPr/>
          <p:nvPr/>
        </p:nvSpPr>
        <p:spPr>
          <a:xfrm>
            <a:off x="7010400" y="24193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
        <p:nvSpPr>
          <p:cNvPr id="73" name="TextBox 72"/>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74"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75"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78"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79"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80"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直接连接符 52"/>
          <p:cNvCxnSpPr>
            <a:stCxn id="100"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5"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100" name="TextBox 99"/>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101" name="TextBox 100"/>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46" name="TextBox 45"/>
          <p:cNvSpPr txBox="1"/>
          <p:nvPr/>
        </p:nvSpPr>
        <p:spPr>
          <a:xfrm>
            <a:off x="989701" y="0"/>
            <a:ext cx="6446521" cy="523220"/>
          </a:xfrm>
          <a:prstGeom prst="rect">
            <a:avLst/>
          </a:prstGeom>
          <a:noFill/>
        </p:spPr>
        <p:txBody>
          <a:bodyPr wrap="none" rtlCol="0">
            <a:spAutoFit/>
          </a:bodyPr>
          <a:lstStyle/>
          <a:p>
            <a:pPr algn="ctr"/>
            <a:r>
              <a:rPr lang="en-US" sz="2800" dirty="0" smtClean="0"/>
              <a:t>Internal multiple attenuation 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41</a:t>
            </a:fld>
            <a:endParaRPr lang="en-US" sz="1400" b="1" dirty="0">
              <a:solidFill>
                <a:srgbClr val="FFFFFF"/>
              </a:solidFill>
            </a:endParaRPr>
          </a:p>
        </p:txBody>
      </p:sp>
    </p:spTree>
    <p:extLst>
      <p:ext uri="{BB962C8B-B14F-4D97-AF65-F5344CB8AC3E}">
        <p14:creationId xmlns:p14="http://schemas.microsoft.com/office/powerpoint/2010/main" val="37838085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75"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76"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79"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80"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81"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直接连接符 52"/>
          <p:cNvCxnSpPr>
            <a:stCxn id="101"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4"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6"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101" name="TextBox 100"/>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102" name="TextBox 101"/>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103" name="TextBox 102"/>
          <p:cNvSpPr txBox="1"/>
          <p:nvPr/>
        </p:nvSpPr>
        <p:spPr>
          <a:xfrm>
            <a:off x="428539" y="0"/>
            <a:ext cx="7888422" cy="523220"/>
          </a:xfrm>
          <a:prstGeom prst="rect">
            <a:avLst/>
          </a:prstGeom>
          <a:noFill/>
        </p:spPr>
        <p:txBody>
          <a:bodyPr wrap="none" rtlCol="0">
            <a:spAutoFit/>
          </a:bodyPr>
          <a:lstStyle/>
          <a:p>
            <a:pPr algn="ctr"/>
            <a:r>
              <a:rPr lang="en-US" altLang="zh-CN" sz="2800" dirty="0" smtClean="0"/>
              <a:t>First</a:t>
            </a:r>
            <a:r>
              <a:rPr lang="en-US" sz="2800" dirty="0" smtClean="0"/>
              <a:t> approximation </a:t>
            </a:r>
            <a:r>
              <a:rPr lang="en-US" sz="2800" dirty="0"/>
              <a:t>o</a:t>
            </a:r>
            <a:r>
              <a:rPr lang="en-US" altLang="zh-CN" sz="2800" dirty="0" smtClean="0"/>
              <a:t>f</a:t>
            </a:r>
            <a:r>
              <a:rPr lang="zh-CN" altLang="en-US" sz="2800" dirty="0" smtClean="0"/>
              <a:t> </a:t>
            </a:r>
            <a:r>
              <a:rPr lang="en-US" altLang="zh-CN" sz="2800" dirty="0" smtClean="0"/>
              <a:t>the</a:t>
            </a:r>
            <a:r>
              <a:rPr lang="zh-CN" altLang="en-US" sz="2800" dirty="0"/>
              <a:t> </a:t>
            </a:r>
            <a:r>
              <a:rPr lang="en-US" altLang="zh-CN" sz="2800" dirty="0" smtClean="0"/>
              <a:t>elimination</a:t>
            </a:r>
            <a:r>
              <a:rPr lang="zh-CN" altLang="en-US" sz="2800" dirty="0" smtClean="0"/>
              <a:t> </a:t>
            </a:r>
            <a:r>
              <a:rPr lang="en-US" altLang="zh-CN" sz="2800" dirty="0" smtClean="0"/>
              <a:t>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42</a:t>
            </a:fld>
            <a:endParaRPr lang="en-US" sz="1400" b="1" dirty="0">
              <a:solidFill>
                <a:srgbClr val="FFFFFF"/>
              </a:solidFill>
            </a:endParaRPr>
          </a:p>
        </p:txBody>
      </p:sp>
      <p:pic>
        <p:nvPicPr>
          <p:cNvPr id="2" name="Picture 1"/>
          <p:cNvPicPr>
            <a:picLocks noChangeAspect="1"/>
          </p:cNvPicPr>
          <p:nvPr/>
        </p:nvPicPr>
        <p:blipFill>
          <a:blip r:embed="rId3"/>
          <a:stretch>
            <a:fillRect/>
          </a:stretch>
        </p:blipFill>
        <p:spPr>
          <a:xfrm>
            <a:off x="0" y="731520"/>
            <a:ext cx="9144000" cy="2933700"/>
          </a:xfrm>
          <a:prstGeom prst="rect">
            <a:avLst/>
          </a:prstGeom>
        </p:spPr>
      </p:pic>
      <p:sp>
        <p:nvSpPr>
          <p:cNvPr id="47" name="矩形 27"/>
          <p:cNvSpPr/>
          <p:nvPr/>
        </p:nvSpPr>
        <p:spPr>
          <a:xfrm>
            <a:off x="5400088" y="863069"/>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48" name="矩形 28"/>
          <p:cNvSpPr/>
          <p:nvPr/>
        </p:nvSpPr>
        <p:spPr>
          <a:xfrm>
            <a:off x="2057400" y="12001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49" name="矩形 29"/>
          <p:cNvSpPr/>
          <p:nvPr/>
        </p:nvSpPr>
        <p:spPr>
          <a:xfrm>
            <a:off x="6629400" y="28003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50" name="矩形 30"/>
          <p:cNvSpPr/>
          <p:nvPr/>
        </p:nvSpPr>
        <p:spPr>
          <a:xfrm>
            <a:off x="7010400" y="24193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Tree>
    <p:extLst>
      <p:ext uri="{BB962C8B-B14F-4D97-AF65-F5344CB8AC3E}">
        <p14:creationId xmlns:p14="http://schemas.microsoft.com/office/powerpoint/2010/main" val="28106494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281190" y="4737040"/>
            <a:ext cx="486264" cy="400110"/>
          </a:xfrm>
          <a:prstGeom prst="rect">
            <a:avLst/>
          </a:prstGeom>
          <a:noFill/>
        </p:spPr>
        <p:txBody>
          <a:bodyPr wrap="none" rtlCol="0">
            <a:spAutoFit/>
          </a:bodyPr>
          <a:lstStyle/>
          <a:p>
            <a:r>
              <a:rPr lang="en-US" sz="2000" b="1" i="1" dirty="0" smtClean="0"/>
              <a:t>P</a:t>
            </a:r>
            <a:r>
              <a:rPr lang="en-US" sz="2000" b="1" i="1" baseline="-25000" dirty="0" smtClean="0"/>
              <a:t>3</a:t>
            </a:r>
            <a:endParaRPr lang="en-US" sz="2000" b="1" i="1" dirty="0" smtClean="0"/>
          </a:p>
        </p:txBody>
      </p:sp>
      <p:sp>
        <p:nvSpPr>
          <p:cNvPr id="23" name="矩形 22"/>
          <p:cNvSpPr/>
          <p:nvPr/>
        </p:nvSpPr>
        <p:spPr>
          <a:xfrm>
            <a:off x="2133600" y="4737040"/>
            <a:ext cx="828070" cy="400110"/>
          </a:xfrm>
          <a:prstGeom prst="rect">
            <a:avLst/>
          </a:prstGeom>
        </p:spPr>
        <p:txBody>
          <a:bodyPr wrap="none">
            <a:spAutoFit/>
          </a:bodyPr>
          <a:lstStyle/>
          <a:p>
            <a:r>
              <a:rPr lang="en-US" sz="2000" b="1" i="1" dirty="0"/>
              <a:t>IM</a:t>
            </a:r>
            <a:r>
              <a:rPr lang="en-US" sz="2000" b="1" i="1" baseline="-25000" dirty="0"/>
              <a:t>212</a:t>
            </a:r>
            <a:endParaRPr lang="en-US" sz="2000" b="1" i="1" dirty="0"/>
          </a:p>
        </p:txBody>
      </p:sp>
      <p:cxnSp>
        <p:nvCxnSpPr>
          <p:cNvPr id="32"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3048000" y="4737040"/>
            <a:ext cx="828070" cy="400110"/>
          </a:xfrm>
          <a:prstGeom prst="rect">
            <a:avLst/>
          </a:prstGeom>
        </p:spPr>
        <p:txBody>
          <a:bodyPr wrap="none">
            <a:spAutoFit/>
          </a:bodyPr>
          <a:lstStyle/>
          <a:p>
            <a:r>
              <a:rPr lang="en-US" sz="2000" b="1" i="1" dirty="0"/>
              <a:t>IM</a:t>
            </a:r>
            <a:r>
              <a:rPr lang="en-US" sz="2000" b="1" i="1" baseline="-25000" dirty="0"/>
              <a:t>213</a:t>
            </a:r>
            <a:endParaRPr lang="en-US" sz="2000" b="1" i="1" dirty="0"/>
          </a:p>
        </p:txBody>
      </p:sp>
      <p:sp>
        <p:nvSpPr>
          <p:cNvPr id="50" name="矩形 49"/>
          <p:cNvSpPr/>
          <p:nvPr/>
        </p:nvSpPr>
        <p:spPr>
          <a:xfrm>
            <a:off x="4038600" y="4737040"/>
            <a:ext cx="828070" cy="400110"/>
          </a:xfrm>
          <a:prstGeom prst="rect">
            <a:avLst/>
          </a:prstGeom>
        </p:spPr>
        <p:txBody>
          <a:bodyPr wrap="none">
            <a:spAutoFit/>
          </a:bodyPr>
          <a:lstStyle/>
          <a:p>
            <a:r>
              <a:rPr lang="en-US" sz="2000" b="1" i="1" dirty="0"/>
              <a:t>IM</a:t>
            </a:r>
            <a:r>
              <a:rPr lang="en-US" sz="2000" b="1" i="1" baseline="-25000" dirty="0"/>
              <a:t>312</a:t>
            </a:r>
            <a:endParaRPr lang="en-US" sz="2000" b="1" i="1" dirty="0"/>
          </a:p>
        </p:txBody>
      </p:sp>
      <p:sp>
        <p:nvSpPr>
          <p:cNvPr id="51" name="矩形 50"/>
          <p:cNvSpPr/>
          <p:nvPr/>
        </p:nvSpPr>
        <p:spPr>
          <a:xfrm>
            <a:off x="5108448" y="4737040"/>
            <a:ext cx="828070" cy="400110"/>
          </a:xfrm>
          <a:prstGeom prst="rect">
            <a:avLst/>
          </a:prstGeom>
        </p:spPr>
        <p:txBody>
          <a:bodyPr wrap="none">
            <a:spAutoFit/>
          </a:bodyPr>
          <a:lstStyle/>
          <a:p>
            <a:r>
              <a:rPr lang="en-US" sz="2000" b="1" i="1" dirty="0"/>
              <a:t>IM</a:t>
            </a:r>
            <a:r>
              <a:rPr lang="en-US" sz="2000" b="1" i="1" baseline="-25000" dirty="0"/>
              <a:t>323</a:t>
            </a:r>
            <a:endParaRPr lang="en-US" sz="2000" b="1" i="1" dirty="0"/>
          </a:p>
        </p:txBody>
      </p:sp>
      <p:cxnSp>
        <p:nvCxnSpPr>
          <p:cNvPr id="52"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72"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24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94783" y="4005803"/>
            <a:ext cx="364374" cy="400110"/>
          </a:xfrm>
          <a:prstGeom prst="rect">
            <a:avLst/>
          </a:prstGeom>
          <a:noFill/>
        </p:spPr>
        <p:txBody>
          <a:bodyPr wrap="none" rtlCol="0">
            <a:spAutoFit/>
          </a:bodyPr>
          <a:lstStyle/>
          <a:p>
            <a:r>
              <a:rPr lang="en-US" sz="2000" b="1" i="1"/>
              <a:t>1</a:t>
            </a:r>
            <a:endParaRPr lang="en-US" sz="2000" b="1" i="1" smtClean="0"/>
          </a:p>
        </p:txBody>
      </p:sp>
      <p:sp>
        <p:nvSpPr>
          <p:cNvPr id="72" name="TextBox 71"/>
          <p:cNvSpPr txBox="1"/>
          <p:nvPr/>
        </p:nvSpPr>
        <p:spPr>
          <a:xfrm>
            <a:off x="594783" y="4280123"/>
            <a:ext cx="364374" cy="400110"/>
          </a:xfrm>
          <a:prstGeom prst="rect">
            <a:avLst/>
          </a:prstGeom>
          <a:noFill/>
        </p:spPr>
        <p:txBody>
          <a:bodyPr wrap="none" rtlCol="0">
            <a:spAutoFit/>
          </a:bodyPr>
          <a:lstStyle/>
          <a:p>
            <a:r>
              <a:rPr lang="en-US" sz="2000" b="1" i="1" smtClean="0"/>
              <a:t>2</a:t>
            </a:r>
          </a:p>
        </p:txBody>
      </p:sp>
      <p:sp>
        <p:nvSpPr>
          <p:cNvPr id="73" name="TextBox 72"/>
          <p:cNvSpPr txBox="1"/>
          <p:nvPr/>
        </p:nvSpPr>
        <p:spPr>
          <a:xfrm>
            <a:off x="594783" y="4485863"/>
            <a:ext cx="364374" cy="400110"/>
          </a:xfrm>
          <a:prstGeom prst="rect">
            <a:avLst/>
          </a:prstGeom>
          <a:noFill/>
        </p:spPr>
        <p:txBody>
          <a:bodyPr wrap="none" rtlCol="0">
            <a:spAutoFit/>
          </a:bodyPr>
          <a:lstStyle/>
          <a:p>
            <a:r>
              <a:rPr lang="en-US" sz="2000" b="1" i="1" smtClean="0"/>
              <a:t>3</a:t>
            </a:r>
          </a:p>
        </p:txBody>
      </p:sp>
      <p:sp>
        <p:nvSpPr>
          <p:cNvPr id="78" name="TextBox 77"/>
          <p:cNvSpPr txBox="1"/>
          <p:nvPr/>
        </p:nvSpPr>
        <p:spPr>
          <a:xfrm>
            <a:off x="218584" y="0"/>
            <a:ext cx="8308334" cy="523220"/>
          </a:xfrm>
          <a:prstGeom prst="rect">
            <a:avLst/>
          </a:prstGeom>
          <a:noFill/>
        </p:spPr>
        <p:txBody>
          <a:bodyPr wrap="none" rtlCol="0">
            <a:spAutoFit/>
          </a:bodyPr>
          <a:lstStyle/>
          <a:p>
            <a:pPr algn="ctr"/>
            <a:r>
              <a:rPr lang="en-US" altLang="zh-CN" sz="2800" dirty="0"/>
              <a:t>S</a:t>
            </a:r>
            <a:r>
              <a:rPr lang="en-US" altLang="zh-CN" sz="2800" dirty="0" smtClean="0"/>
              <a:t>econd</a:t>
            </a:r>
            <a:r>
              <a:rPr lang="en-US" sz="2800" dirty="0" smtClean="0"/>
              <a:t> approximation </a:t>
            </a:r>
            <a:r>
              <a:rPr lang="en-US" sz="2800" dirty="0"/>
              <a:t>o</a:t>
            </a:r>
            <a:r>
              <a:rPr lang="en-US" altLang="zh-CN" sz="2800" dirty="0" smtClean="0"/>
              <a:t>f</a:t>
            </a:r>
            <a:r>
              <a:rPr lang="zh-CN" altLang="en-US" sz="2800" dirty="0" smtClean="0"/>
              <a:t> </a:t>
            </a:r>
            <a:r>
              <a:rPr lang="en-US" altLang="zh-CN" sz="2800" dirty="0" smtClean="0"/>
              <a:t>the</a:t>
            </a:r>
            <a:r>
              <a:rPr lang="zh-CN" altLang="en-US" sz="2800" dirty="0"/>
              <a:t> </a:t>
            </a:r>
            <a:r>
              <a:rPr lang="en-US" altLang="zh-CN" sz="2800" dirty="0" smtClean="0"/>
              <a:t>elimination</a:t>
            </a:r>
            <a:r>
              <a:rPr lang="zh-CN" altLang="en-US" sz="2800" dirty="0" smtClean="0"/>
              <a:t> </a:t>
            </a:r>
            <a:r>
              <a:rPr lang="en-US" altLang="zh-CN" sz="2800" dirty="0" smtClean="0"/>
              <a:t>algorithm</a:t>
            </a:r>
            <a:endParaRPr lang="en-US" sz="2800" dirty="0"/>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43</a:t>
            </a:fld>
            <a:endParaRPr lang="en-US" sz="1400" b="1" dirty="0">
              <a:solidFill>
                <a:srgbClr val="FFFFFF"/>
              </a:solidFill>
            </a:endParaRPr>
          </a:p>
        </p:txBody>
      </p:sp>
      <p:pic>
        <p:nvPicPr>
          <p:cNvPr id="2" name="Picture 1"/>
          <p:cNvPicPr>
            <a:picLocks noChangeAspect="1"/>
          </p:cNvPicPr>
          <p:nvPr/>
        </p:nvPicPr>
        <p:blipFill>
          <a:blip r:embed="rId3"/>
          <a:stretch>
            <a:fillRect/>
          </a:stretch>
        </p:blipFill>
        <p:spPr>
          <a:xfrm>
            <a:off x="0" y="731520"/>
            <a:ext cx="9144000" cy="2933700"/>
          </a:xfrm>
          <a:prstGeom prst="rect">
            <a:avLst/>
          </a:prstGeom>
        </p:spPr>
      </p:pic>
      <p:sp>
        <p:nvSpPr>
          <p:cNvPr id="47" name="矩形 27"/>
          <p:cNvSpPr/>
          <p:nvPr/>
        </p:nvSpPr>
        <p:spPr>
          <a:xfrm>
            <a:off x="5400088" y="863069"/>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48" name="矩形 28"/>
          <p:cNvSpPr/>
          <p:nvPr/>
        </p:nvSpPr>
        <p:spPr>
          <a:xfrm>
            <a:off x="2057400" y="12001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77" name="矩形 29"/>
          <p:cNvSpPr/>
          <p:nvPr/>
        </p:nvSpPr>
        <p:spPr>
          <a:xfrm>
            <a:off x="6629400" y="28003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80" name="矩形 30"/>
          <p:cNvSpPr/>
          <p:nvPr/>
        </p:nvSpPr>
        <p:spPr>
          <a:xfrm>
            <a:off x="7010400" y="24193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Tree>
    <p:extLst>
      <p:ext uri="{BB962C8B-B14F-4D97-AF65-F5344CB8AC3E}">
        <p14:creationId xmlns:p14="http://schemas.microsoft.com/office/powerpoint/2010/main" val="2819103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81000" y="712547"/>
            <a:ext cx="8280920" cy="4401205"/>
          </a:xfrm>
          <a:prstGeom prst="rect">
            <a:avLst/>
          </a:prstGeom>
        </p:spPr>
        <p:txBody>
          <a:bodyPr wrap="square">
            <a:spAutoFit/>
          </a:bodyPr>
          <a:lstStyle/>
          <a:p>
            <a:pPr marL="457200" indent="-457200">
              <a:buFont typeface="+mj-lt"/>
              <a:buAutoNum type="arabicPeriod"/>
            </a:pPr>
            <a:r>
              <a:rPr lang="en-US" sz="2000" dirty="0"/>
              <a:t>In this presentation, a new </a:t>
            </a:r>
            <a:r>
              <a:rPr lang="en-US" sz="2000" dirty="0" smtClean="0"/>
              <a:t>algorithm </a:t>
            </a:r>
            <a:r>
              <a:rPr lang="en-US" sz="2000" dirty="0"/>
              <a:t>is given to eliminate all first order internal multiples under 1D normal incidence directly in terms of data without determining the earth. And this </a:t>
            </a:r>
            <a:r>
              <a:rPr lang="en-US" sz="2000" dirty="0" smtClean="0"/>
              <a:t>algorithm  remains useful with </a:t>
            </a:r>
            <a:r>
              <a:rPr lang="en-US" sz="2000" dirty="0"/>
              <a:t>bandwidth and noise.</a:t>
            </a:r>
          </a:p>
          <a:p>
            <a:pPr marL="457200" indent="-457200">
              <a:buFont typeface="+mj-lt"/>
              <a:buAutoNum type="arabicPeriod"/>
            </a:pPr>
            <a:endParaRPr lang="en-US" sz="2000" dirty="0"/>
          </a:p>
          <a:p>
            <a:pPr marL="457200" indent="-457200">
              <a:buFontTx/>
              <a:buAutoNum type="arabicPeriod"/>
            </a:pPr>
            <a:r>
              <a:rPr lang="en-US" sz="2000" dirty="0"/>
              <a:t>This </a:t>
            </a:r>
            <a:r>
              <a:rPr lang="en-US" sz="2000" dirty="0" smtClean="0"/>
              <a:t>algorithm  </a:t>
            </a:r>
            <a:r>
              <a:rPr lang="en-US" sz="2000" dirty="0"/>
              <a:t>is a part of a project in M-OSRP which is aimed at predicting correct amplitude and time of all internal multiples. This </a:t>
            </a:r>
            <a:r>
              <a:rPr lang="en-US" sz="2000" dirty="0" smtClean="0"/>
              <a:t>algorithm </a:t>
            </a:r>
            <a:r>
              <a:rPr lang="en-US" sz="2000" dirty="0"/>
              <a:t>is a step within seeking this purpose. </a:t>
            </a:r>
          </a:p>
          <a:p>
            <a:pPr marL="457200" indent="-457200">
              <a:buFontTx/>
              <a:buAutoNum type="arabicPeriod"/>
            </a:pPr>
            <a:endParaRPr lang="en-US" sz="2000" dirty="0"/>
          </a:p>
          <a:p>
            <a:pPr marL="457200" indent="-457200">
              <a:buFontTx/>
              <a:buAutoNum type="arabicPeriod"/>
            </a:pPr>
            <a:r>
              <a:rPr lang="en-US" sz="2000" dirty="0"/>
              <a:t>There are many cases require new capability for internal multiples removal </a:t>
            </a:r>
            <a:r>
              <a:rPr lang="en-US" sz="2000" dirty="0" smtClean="0"/>
              <a:t>when </a:t>
            </a:r>
            <a:r>
              <a:rPr lang="en-US" sz="2000" dirty="0"/>
              <a:t>primaries and internal multiples interfere with each </a:t>
            </a:r>
            <a:r>
              <a:rPr lang="en-US" sz="2000" dirty="0" smtClean="0"/>
              <a:t>other </a:t>
            </a:r>
            <a:r>
              <a:rPr lang="en-US" sz="2000" dirty="0"/>
              <a:t>in both on-shore and off-shore data. In these cases, the internal multiple elimination project </a:t>
            </a:r>
            <a:r>
              <a:rPr lang="en-US" sz="2000" dirty="0" smtClean="0"/>
              <a:t>will be particularly </a:t>
            </a:r>
            <a:r>
              <a:rPr lang="en-US" sz="2000" dirty="0"/>
              <a:t>relevant and provide value. </a:t>
            </a:r>
          </a:p>
        </p:txBody>
      </p:sp>
      <p:sp>
        <p:nvSpPr>
          <p:cNvPr id="7" name="Title 1"/>
          <p:cNvSpPr>
            <a:spLocks noGrp="1"/>
          </p:cNvSpPr>
          <p:nvPr>
            <p:ph type="title"/>
          </p:nvPr>
        </p:nvSpPr>
        <p:spPr>
          <a:xfrm>
            <a:off x="381000" y="0"/>
            <a:ext cx="8229600" cy="857250"/>
          </a:xfrm>
        </p:spPr>
        <p:txBody>
          <a:bodyPr>
            <a:normAutofit/>
          </a:bodyPr>
          <a:lstStyle/>
          <a:p>
            <a:r>
              <a:rPr lang="en-US" dirty="0" smtClean="0"/>
              <a:t>Conclusion</a:t>
            </a:r>
            <a:endParaRPr lang="en-US" dirty="0"/>
          </a:p>
        </p:txBody>
      </p:sp>
      <p:sp>
        <p:nvSpPr>
          <p:cNvPr id="2" name="Slide Number Placeholder 1"/>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44</a:t>
            </a:fld>
            <a:endParaRPr lang="en-US" sz="1400" b="1" dirty="0">
              <a:solidFill>
                <a:srgbClr val="FFFFFF"/>
              </a:solidFill>
            </a:endParaRPr>
          </a:p>
        </p:txBody>
      </p:sp>
    </p:spTree>
    <p:extLst>
      <p:ext uri="{BB962C8B-B14F-4D97-AF65-F5344CB8AC3E}">
        <p14:creationId xmlns:p14="http://schemas.microsoft.com/office/powerpoint/2010/main" val="2982649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mail-attachment.googleusercontent.com/attachment/?saduie=AG9B_P-q2ecwc8IS6mESsQzJt5tQ&amp;attid=0.1&amp;disp=emb&amp;view=att&amp;th=13d40831ca1ea192"/>
          <p:cNvSpPr>
            <a:spLocks noChangeAspect="1" noChangeArrowheads="1"/>
          </p:cNvSpPr>
          <p:nvPr/>
        </p:nvSpPr>
        <p:spPr bwMode="auto">
          <a:xfrm>
            <a:off x="63500" y="-102394"/>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ail-attachment.googleusercontent.com/attachment/?saduie=AG9B_P-q2ecwc8IS6mESsQzJt5tQ&amp;attid=0.1&amp;disp=emb&amp;view=att&amp;th=13d40831ca1ea192"/>
          <p:cNvSpPr>
            <a:spLocks noChangeAspect="1" noChangeArrowheads="1"/>
          </p:cNvSpPr>
          <p:nvPr/>
        </p:nvSpPr>
        <p:spPr bwMode="auto">
          <a:xfrm>
            <a:off x="215900" y="11906"/>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mail-attachment.googleusercontent.com/attachment/?saduie=AG9B_P-q2ecwc8IS6mESsQzJt5tQ&amp;attid=0.1&amp;disp=emb&amp;view=att&amp;th=13d40831ca1ea192"/>
          <p:cNvSpPr>
            <a:spLocks noChangeAspect="1" noChangeArrowheads="1"/>
          </p:cNvSpPr>
          <p:nvPr/>
        </p:nvSpPr>
        <p:spPr bwMode="auto">
          <a:xfrm>
            <a:off x="368300" y="126206"/>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45</a:t>
            </a:fld>
            <a:endParaRPr lang="en-US" sz="1400" b="1" dirty="0">
              <a:solidFill>
                <a:srgbClr val="FFFFFF"/>
              </a:solidFill>
            </a:endParaRPr>
          </a:p>
        </p:txBody>
      </p:sp>
      <p:pic>
        <p:nvPicPr>
          <p:cNvPr id="2" name="Picture 1"/>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420955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2743200" y="68580"/>
            <a:ext cx="324612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Internal multiple </a:t>
            </a:r>
            <a:r>
              <a:rPr lang="en-US" dirty="0">
                <a:solidFill>
                  <a:schemeClr val="bg1"/>
                </a:solidFill>
              </a:rPr>
              <a:t>r</a:t>
            </a:r>
            <a:r>
              <a:rPr lang="en-US" kern="1200" dirty="0" smtClean="0">
                <a:solidFill>
                  <a:schemeClr val="bg1"/>
                </a:solidFill>
              </a:rPr>
              <a:t>emoval</a:t>
            </a:r>
            <a:endParaRPr lang="en-US" kern="1200" dirty="0">
              <a:solidFill>
                <a:schemeClr val="bg1"/>
              </a:solidFill>
            </a:endParaRPr>
          </a:p>
        </p:txBody>
      </p:sp>
      <p:sp>
        <p:nvSpPr>
          <p:cNvPr id="37" name="任意多边形 36"/>
          <p:cNvSpPr/>
          <p:nvPr/>
        </p:nvSpPr>
        <p:spPr>
          <a:xfrm>
            <a:off x="5715000" y="1988820"/>
            <a:ext cx="292608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Spurious events removal</a:t>
            </a:r>
            <a:endParaRPr lang="en-US" baseline="-25000" dirty="0" smtClean="0">
              <a:solidFill>
                <a:schemeClr val="bg1"/>
              </a:solidFill>
            </a:endParaRPr>
          </a:p>
          <a:p>
            <a:pPr lvl="0" algn="ctr" defTabSz="800100">
              <a:lnSpc>
                <a:spcPct val="90000"/>
              </a:lnSpc>
              <a:spcBef>
                <a:spcPct val="0"/>
              </a:spcBef>
              <a:spcAft>
                <a:spcPct val="35000"/>
              </a:spcAft>
            </a:pPr>
            <a:r>
              <a:rPr lang="en-US" sz="1400" i="1" dirty="0" smtClean="0">
                <a:solidFill>
                  <a:srgbClr val="3366FF"/>
                </a:solidFill>
              </a:rPr>
              <a:t>Ma et al(2012),Liang et al(2012)</a:t>
            </a:r>
            <a:endParaRPr lang="en-US" sz="1400" i="1" kern="1200" baseline="-25000" dirty="0">
              <a:solidFill>
                <a:srgbClr val="3366FF"/>
              </a:solidFill>
            </a:endParaRPr>
          </a:p>
        </p:txBody>
      </p:sp>
      <p:sp>
        <p:nvSpPr>
          <p:cNvPr id="38" name="任意多边形 37"/>
          <p:cNvSpPr/>
          <p:nvPr/>
        </p:nvSpPr>
        <p:spPr>
          <a:xfrm>
            <a:off x="91440" y="1988820"/>
            <a:ext cx="292608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smtClean="0">
                <a:solidFill>
                  <a:schemeClr val="bg1"/>
                </a:solidFill>
              </a:rPr>
              <a:t>Predicting correct amplitude</a:t>
            </a:r>
            <a:endParaRPr lang="en-US" baseline="-25000">
              <a:solidFill>
                <a:schemeClr val="bg1"/>
              </a:solidFill>
            </a:endParaRPr>
          </a:p>
        </p:txBody>
      </p:sp>
      <p:cxnSp>
        <p:nvCxnSpPr>
          <p:cNvPr id="6" name="直接箭头连接符 5"/>
          <p:cNvCxnSpPr/>
          <p:nvPr/>
        </p:nvCxnSpPr>
        <p:spPr>
          <a:xfrm>
            <a:off x="4381698" y="754380"/>
            <a:ext cx="0" cy="20574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38" idx="3"/>
          </p:cNvCxnSpPr>
          <p:nvPr/>
        </p:nvCxnSpPr>
        <p:spPr>
          <a:xfrm flipH="1">
            <a:off x="3017520" y="1809750"/>
            <a:ext cx="1325880" cy="274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37" idx="0"/>
          </p:cNvCxnSpPr>
          <p:nvPr/>
        </p:nvCxnSpPr>
        <p:spPr>
          <a:xfrm>
            <a:off x="4343400" y="1809750"/>
            <a:ext cx="1371600" cy="274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bg1"/>
                </a:solidFill>
              </a:rPr>
              <a:t>I</a:t>
            </a:r>
            <a:r>
              <a:rPr lang="en-US" dirty="0" smtClean="0">
                <a:solidFill>
                  <a:schemeClr val="bg1"/>
                </a:solidFill>
              </a:rPr>
              <a:t>nternal multiple attenuation algorithm</a:t>
            </a:r>
            <a:endParaRPr lang="en-US" baseline="-25000" dirty="0">
              <a:solidFill>
                <a:schemeClr val="bg1"/>
              </a:solidFill>
            </a:endParaRPr>
          </a:p>
          <a:p>
            <a:pPr algn="ctr" defTabSz="800100">
              <a:lnSpc>
                <a:spcPct val="90000"/>
              </a:lnSpc>
              <a:spcBef>
                <a:spcPct val="0"/>
              </a:spcBef>
              <a:spcAft>
                <a:spcPct val="35000"/>
              </a:spcAft>
            </a:pPr>
            <a:r>
              <a:rPr lang="en-US" sz="1200" i="1" dirty="0" err="1" smtClean="0">
                <a:solidFill>
                  <a:srgbClr val="3366FF"/>
                </a:solidFill>
              </a:rPr>
              <a:t>Araújo</a:t>
            </a:r>
            <a:r>
              <a:rPr lang="en-US" sz="1200" i="1" dirty="0" smtClean="0">
                <a:solidFill>
                  <a:srgbClr val="3366FF"/>
                </a:solidFill>
              </a:rPr>
              <a:t> et </a:t>
            </a:r>
            <a:r>
              <a:rPr lang="en-US" sz="1200" i="1" dirty="0">
                <a:solidFill>
                  <a:srgbClr val="3366FF"/>
                </a:solidFill>
              </a:rPr>
              <a:t>al(1994</a:t>
            </a:r>
            <a:r>
              <a:rPr lang="en-US" sz="1200" i="1" dirty="0" smtClean="0">
                <a:solidFill>
                  <a:srgbClr val="3366FF"/>
                </a:solidFill>
              </a:rPr>
              <a:t>)</a:t>
            </a:r>
            <a:r>
              <a:rPr lang="zh-CN" altLang="en-US" sz="1200" i="1" dirty="0" smtClean="0">
                <a:solidFill>
                  <a:srgbClr val="3366FF"/>
                </a:solidFill>
              </a:rPr>
              <a:t>，</a:t>
            </a:r>
            <a:r>
              <a:rPr lang="en-US" sz="1200" dirty="0" err="1" smtClean="0">
                <a:solidFill>
                  <a:srgbClr val="3366FF"/>
                </a:solidFill>
              </a:rPr>
              <a:t>Weglein</a:t>
            </a:r>
            <a:r>
              <a:rPr lang="en-US" sz="1200" dirty="0" smtClean="0">
                <a:solidFill>
                  <a:srgbClr val="3366FF"/>
                </a:solidFill>
              </a:rPr>
              <a:t> </a:t>
            </a:r>
            <a:r>
              <a:rPr lang="en-US" sz="1200" dirty="0">
                <a:solidFill>
                  <a:srgbClr val="3366FF"/>
                </a:solidFill>
              </a:rPr>
              <a:t>et al. (1997)</a:t>
            </a:r>
            <a:endParaRPr lang="en-US" sz="1200" i="1" kern="1200" baseline="-25000" dirty="0">
              <a:solidFill>
                <a:srgbClr val="3366FF"/>
              </a:solidFill>
            </a:endParaRPr>
          </a:p>
        </p:txBody>
      </p:sp>
      <p:sp>
        <p:nvSpPr>
          <p:cNvPr id="2" name="Slide Number Placeholder 1"/>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5</a:t>
            </a:fld>
            <a:endParaRPr lang="en-US" sz="1400" b="1" dirty="0">
              <a:solidFill>
                <a:srgbClr val="FFFFFF"/>
              </a:solidFill>
            </a:endParaRPr>
          </a:p>
        </p:txBody>
      </p:sp>
    </p:spTree>
    <p:extLst>
      <p:ext uri="{BB962C8B-B14F-4D97-AF65-F5344CB8AC3E}">
        <p14:creationId xmlns:p14="http://schemas.microsoft.com/office/powerpoint/2010/main" val="269419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2743200" y="68580"/>
            <a:ext cx="324612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Internal multiple </a:t>
            </a:r>
            <a:r>
              <a:rPr lang="en-US" dirty="0">
                <a:solidFill>
                  <a:schemeClr val="bg1"/>
                </a:solidFill>
              </a:rPr>
              <a:t>r</a:t>
            </a:r>
            <a:r>
              <a:rPr lang="en-US" kern="1200" dirty="0" smtClean="0">
                <a:solidFill>
                  <a:schemeClr val="bg1"/>
                </a:solidFill>
              </a:rPr>
              <a:t>emoval</a:t>
            </a:r>
            <a:endParaRPr lang="en-US" kern="1200" dirty="0">
              <a:solidFill>
                <a:schemeClr val="bg1"/>
              </a:solidFill>
            </a:endParaRPr>
          </a:p>
        </p:txBody>
      </p:sp>
      <p:sp>
        <p:nvSpPr>
          <p:cNvPr id="37" name="任意多边形 36"/>
          <p:cNvSpPr/>
          <p:nvPr/>
        </p:nvSpPr>
        <p:spPr>
          <a:xfrm>
            <a:off x="5715000" y="1988820"/>
            <a:ext cx="292608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Spurious events removal</a:t>
            </a:r>
            <a:endParaRPr lang="en-US" baseline="-25000" dirty="0" smtClean="0">
              <a:solidFill>
                <a:schemeClr val="bg1"/>
              </a:solidFill>
            </a:endParaRPr>
          </a:p>
          <a:p>
            <a:pPr lvl="0" algn="ctr" defTabSz="800100">
              <a:lnSpc>
                <a:spcPct val="90000"/>
              </a:lnSpc>
              <a:spcBef>
                <a:spcPct val="0"/>
              </a:spcBef>
              <a:spcAft>
                <a:spcPct val="35000"/>
              </a:spcAft>
            </a:pPr>
            <a:r>
              <a:rPr lang="en-US" sz="1400" i="1" dirty="0" smtClean="0">
                <a:solidFill>
                  <a:srgbClr val="3366FF"/>
                </a:solidFill>
              </a:rPr>
              <a:t>Ma et al(2012),Liang et al(2012)</a:t>
            </a:r>
            <a:endParaRPr lang="en-US" sz="1400" i="1" kern="1200" baseline="-25000" dirty="0">
              <a:solidFill>
                <a:srgbClr val="3366FF"/>
              </a:solidFill>
            </a:endParaRPr>
          </a:p>
        </p:txBody>
      </p:sp>
      <p:sp>
        <p:nvSpPr>
          <p:cNvPr id="38" name="任意多边形 37"/>
          <p:cNvSpPr/>
          <p:nvPr/>
        </p:nvSpPr>
        <p:spPr>
          <a:xfrm>
            <a:off x="91440" y="1988820"/>
            <a:ext cx="292608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smtClean="0">
                <a:solidFill>
                  <a:schemeClr val="bg1"/>
                </a:solidFill>
              </a:rPr>
              <a:t>Predicting correct amplitude</a:t>
            </a:r>
            <a:endParaRPr lang="en-US" baseline="-25000">
              <a:solidFill>
                <a:schemeClr val="bg1"/>
              </a:solidFill>
            </a:endParaRPr>
          </a:p>
        </p:txBody>
      </p:sp>
      <p:sp>
        <p:nvSpPr>
          <p:cNvPr id="51" name="任意多边形 50"/>
          <p:cNvSpPr/>
          <p:nvPr/>
        </p:nvSpPr>
        <p:spPr>
          <a:xfrm>
            <a:off x="0" y="3714750"/>
            <a:ext cx="2926080" cy="12801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smtClean="0">
                <a:solidFill>
                  <a:schemeClr val="bg1"/>
                </a:solidFill>
              </a:rPr>
              <a:t>Early ideas</a:t>
            </a:r>
          </a:p>
          <a:p>
            <a:pPr lvl="0" algn="ctr" defTabSz="800100">
              <a:lnSpc>
                <a:spcPct val="90000"/>
              </a:lnSpc>
              <a:spcBef>
                <a:spcPct val="0"/>
              </a:spcBef>
              <a:spcAft>
                <a:spcPct val="35000"/>
              </a:spcAft>
            </a:pPr>
            <a:r>
              <a:rPr lang="en-US" sz="1600" i="1" dirty="0" err="1" smtClean="0">
                <a:solidFill>
                  <a:schemeClr val="bg1"/>
                </a:solidFill>
              </a:rPr>
              <a:t>Ramírez</a:t>
            </a:r>
            <a:r>
              <a:rPr lang="en-US" sz="1600" i="1" dirty="0" smtClean="0">
                <a:solidFill>
                  <a:schemeClr val="bg1"/>
                </a:solidFill>
              </a:rPr>
              <a:t>(2005)</a:t>
            </a:r>
            <a:endParaRPr lang="en-US" sz="1600" i="1" dirty="0">
              <a:solidFill>
                <a:schemeClr val="bg1"/>
              </a:solidFill>
            </a:endParaRPr>
          </a:p>
        </p:txBody>
      </p:sp>
      <p:cxnSp>
        <p:nvCxnSpPr>
          <p:cNvPr id="6" name="直接箭头连接符 5"/>
          <p:cNvCxnSpPr/>
          <p:nvPr/>
        </p:nvCxnSpPr>
        <p:spPr>
          <a:xfrm>
            <a:off x="4381698" y="754380"/>
            <a:ext cx="0" cy="20574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38" idx="3"/>
          </p:cNvCxnSpPr>
          <p:nvPr/>
        </p:nvCxnSpPr>
        <p:spPr>
          <a:xfrm flipH="1">
            <a:off x="3017520" y="1809750"/>
            <a:ext cx="1325880" cy="274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37" idx="0"/>
          </p:cNvCxnSpPr>
          <p:nvPr/>
        </p:nvCxnSpPr>
        <p:spPr>
          <a:xfrm>
            <a:off x="4343400" y="1809750"/>
            <a:ext cx="1371600" cy="274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1554480" y="2674620"/>
            <a:ext cx="0" cy="10287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bg1"/>
                </a:solidFill>
              </a:rPr>
              <a:t>I</a:t>
            </a:r>
            <a:r>
              <a:rPr lang="en-US" dirty="0" smtClean="0">
                <a:solidFill>
                  <a:schemeClr val="bg1"/>
                </a:solidFill>
              </a:rPr>
              <a:t>nternal multiple attenuation algorithm</a:t>
            </a:r>
            <a:endParaRPr lang="en-US" baseline="-25000" dirty="0">
              <a:solidFill>
                <a:schemeClr val="bg1"/>
              </a:solidFill>
            </a:endParaRPr>
          </a:p>
          <a:p>
            <a:pPr algn="ctr" defTabSz="800100">
              <a:lnSpc>
                <a:spcPct val="90000"/>
              </a:lnSpc>
              <a:spcBef>
                <a:spcPct val="0"/>
              </a:spcBef>
              <a:spcAft>
                <a:spcPct val="35000"/>
              </a:spcAft>
            </a:pPr>
            <a:r>
              <a:rPr lang="en-US" sz="1200" i="1" dirty="0" err="1" smtClean="0">
                <a:solidFill>
                  <a:srgbClr val="3366FF"/>
                </a:solidFill>
              </a:rPr>
              <a:t>Araújo</a:t>
            </a:r>
            <a:r>
              <a:rPr lang="en-US" sz="1200" i="1" dirty="0" smtClean="0">
                <a:solidFill>
                  <a:srgbClr val="3366FF"/>
                </a:solidFill>
              </a:rPr>
              <a:t> et </a:t>
            </a:r>
            <a:r>
              <a:rPr lang="en-US" sz="1200" i="1" dirty="0">
                <a:solidFill>
                  <a:srgbClr val="3366FF"/>
                </a:solidFill>
              </a:rPr>
              <a:t>al(1994</a:t>
            </a:r>
            <a:r>
              <a:rPr lang="en-US" sz="1200" i="1" dirty="0" smtClean="0">
                <a:solidFill>
                  <a:srgbClr val="3366FF"/>
                </a:solidFill>
              </a:rPr>
              <a:t>)</a:t>
            </a:r>
            <a:r>
              <a:rPr lang="zh-CN" altLang="en-US" sz="1200" i="1" dirty="0" smtClean="0">
                <a:solidFill>
                  <a:srgbClr val="3366FF"/>
                </a:solidFill>
              </a:rPr>
              <a:t>，</a:t>
            </a:r>
            <a:r>
              <a:rPr lang="en-US" sz="1200" dirty="0" err="1" smtClean="0">
                <a:solidFill>
                  <a:srgbClr val="3366FF"/>
                </a:solidFill>
              </a:rPr>
              <a:t>Weglein</a:t>
            </a:r>
            <a:r>
              <a:rPr lang="en-US" sz="1200" dirty="0" smtClean="0">
                <a:solidFill>
                  <a:srgbClr val="3366FF"/>
                </a:solidFill>
              </a:rPr>
              <a:t> </a:t>
            </a:r>
            <a:r>
              <a:rPr lang="en-US" sz="1200" dirty="0">
                <a:solidFill>
                  <a:srgbClr val="3366FF"/>
                </a:solidFill>
              </a:rPr>
              <a:t>et al. (1997)</a:t>
            </a:r>
            <a:endParaRPr lang="en-US" sz="1200" i="1" kern="1200" baseline="-25000" dirty="0">
              <a:solidFill>
                <a:srgbClr val="3366FF"/>
              </a:solidFill>
            </a:endParaRPr>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6</a:t>
            </a:fld>
            <a:endParaRPr lang="en-US" sz="1400" b="1" dirty="0">
              <a:solidFill>
                <a:srgbClr val="FFFFFF"/>
              </a:solidFill>
            </a:endParaRPr>
          </a:p>
        </p:txBody>
      </p:sp>
    </p:spTree>
    <p:extLst>
      <p:ext uri="{BB962C8B-B14F-4D97-AF65-F5344CB8AC3E}">
        <p14:creationId xmlns:p14="http://schemas.microsoft.com/office/powerpoint/2010/main" val="358154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2743200" y="68580"/>
            <a:ext cx="324612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Internal multiple </a:t>
            </a:r>
            <a:r>
              <a:rPr lang="en-US" dirty="0">
                <a:solidFill>
                  <a:schemeClr val="bg1"/>
                </a:solidFill>
              </a:rPr>
              <a:t>r</a:t>
            </a:r>
            <a:r>
              <a:rPr lang="en-US" kern="1200" dirty="0" smtClean="0">
                <a:solidFill>
                  <a:schemeClr val="bg1"/>
                </a:solidFill>
              </a:rPr>
              <a:t>emoval</a:t>
            </a:r>
            <a:endParaRPr lang="en-US" kern="1200" dirty="0">
              <a:solidFill>
                <a:schemeClr val="bg1"/>
              </a:solidFill>
            </a:endParaRPr>
          </a:p>
        </p:txBody>
      </p:sp>
      <p:sp>
        <p:nvSpPr>
          <p:cNvPr id="37" name="任意多边形 36"/>
          <p:cNvSpPr/>
          <p:nvPr/>
        </p:nvSpPr>
        <p:spPr>
          <a:xfrm>
            <a:off x="5715000" y="1988820"/>
            <a:ext cx="292608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Spurious events removal</a:t>
            </a:r>
            <a:endParaRPr lang="en-US" baseline="-25000" dirty="0" smtClean="0">
              <a:solidFill>
                <a:schemeClr val="bg1"/>
              </a:solidFill>
            </a:endParaRPr>
          </a:p>
          <a:p>
            <a:pPr lvl="0" algn="ctr" defTabSz="800100">
              <a:lnSpc>
                <a:spcPct val="90000"/>
              </a:lnSpc>
              <a:spcBef>
                <a:spcPct val="0"/>
              </a:spcBef>
              <a:spcAft>
                <a:spcPct val="35000"/>
              </a:spcAft>
            </a:pPr>
            <a:r>
              <a:rPr lang="en-US" sz="1400" i="1" dirty="0" smtClean="0">
                <a:solidFill>
                  <a:srgbClr val="3366FF"/>
                </a:solidFill>
              </a:rPr>
              <a:t>Ma et al(2012),Liang et al(2012)</a:t>
            </a:r>
            <a:endParaRPr lang="en-US" sz="1400" i="1" kern="1200" baseline="-25000" dirty="0">
              <a:solidFill>
                <a:srgbClr val="3366FF"/>
              </a:solidFill>
            </a:endParaRPr>
          </a:p>
        </p:txBody>
      </p:sp>
      <p:sp>
        <p:nvSpPr>
          <p:cNvPr id="38" name="任意多边形 37"/>
          <p:cNvSpPr/>
          <p:nvPr/>
        </p:nvSpPr>
        <p:spPr>
          <a:xfrm>
            <a:off x="91440" y="1988820"/>
            <a:ext cx="292608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smtClean="0">
                <a:solidFill>
                  <a:schemeClr val="bg1"/>
                </a:solidFill>
              </a:rPr>
              <a:t>Predicting correct amplitude</a:t>
            </a:r>
            <a:endParaRPr lang="en-US" baseline="-25000">
              <a:solidFill>
                <a:schemeClr val="bg1"/>
              </a:solidFill>
            </a:endParaRPr>
          </a:p>
        </p:txBody>
      </p:sp>
      <p:cxnSp>
        <p:nvCxnSpPr>
          <p:cNvPr id="6" name="直接箭头连接符 5"/>
          <p:cNvCxnSpPr/>
          <p:nvPr/>
        </p:nvCxnSpPr>
        <p:spPr>
          <a:xfrm>
            <a:off x="4381698" y="754380"/>
            <a:ext cx="0" cy="20574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38" idx="3"/>
          </p:cNvCxnSpPr>
          <p:nvPr/>
        </p:nvCxnSpPr>
        <p:spPr>
          <a:xfrm flipH="1">
            <a:off x="3017520" y="1809750"/>
            <a:ext cx="1325880" cy="274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37" idx="0"/>
          </p:cNvCxnSpPr>
          <p:nvPr/>
        </p:nvCxnSpPr>
        <p:spPr>
          <a:xfrm>
            <a:off x="4343400" y="1809750"/>
            <a:ext cx="1371600" cy="274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550512" y="2674620"/>
            <a:ext cx="3021489" cy="10287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1554480" y="2674620"/>
            <a:ext cx="0" cy="10287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任意多边形 50"/>
          <p:cNvSpPr/>
          <p:nvPr/>
        </p:nvSpPr>
        <p:spPr>
          <a:xfrm>
            <a:off x="0" y="3714750"/>
            <a:ext cx="2926080" cy="12801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smtClean="0">
                <a:solidFill>
                  <a:schemeClr val="bg1"/>
                </a:solidFill>
              </a:rPr>
              <a:t>Early ideas</a:t>
            </a:r>
          </a:p>
          <a:p>
            <a:pPr lvl="0" algn="ctr" defTabSz="800100">
              <a:lnSpc>
                <a:spcPct val="90000"/>
              </a:lnSpc>
              <a:spcBef>
                <a:spcPct val="0"/>
              </a:spcBef>
              <a:spcAft>
                <a:spcPct val="35000"/>
              </a:spcAft>
            </a:pPr>
            <a:r>
              <a:rPr lang="en-US" sz="1600" i="1" dirty="0" err="1" smtClean="0">
                <a:solidFill>
                  <a:schemeClr val="bg1"/>
                </a:solidFill>
              </a:rPr>
              <a:t>Ramírez</a:t>
            </a:r>
            <a:r>
              <a:rPr lang="en-US" sz="1600" i="1" dirty="0" smtClean="0">
                <a:solidFill>
                  <a:schemeClr val="bg1"/>
                </a:solidFill>
              </a:rPr>
              <a:t>(2005)</a:t>
            </a:r>
            <a:endParaRPr lang="en-US" sz="1600" i="1" dirty="0">
              <a:solidFill>
                <a:schemeClr val="bg1"/>
              </a:solidFill>
            </a:endParaRPr>
          </a:p>
        </p:txBody>
      </p:sp>
      <p:sp>
        <p:nvSpPr>
          <p:cNvPr id="19"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bg1"/>
                </a:solidFill>
              </a:rPr>
              <a:t>I</a:t>
            </a:r>
            <a:r>
              <a:rPr lang="en-US" dirty="0" smtClean="0">
                <a:solidFill>
                  <a:schemeClr val="bg1"/>
                </a:solidFill>
              </a:rPr>
              <a:t>nternal multiple attenuation algorithm</a:t>
            </a:r>
            <a:endParaRPr lang="en-US" baseline="-25000" dirty="0">
              <a:solidFill>
                <a:schemeClr val="bg1"/>
              </a:solidFill>
            </a:endParaRPr>
          </a:p>
          <a:p>
            <a:pPr algn="ctr" defTabSz="800100">
              <a:lnSpc>
                <a:spcPct val="90000"/>
              </a:lnSpc>
              <a:spcBef>
                <a:spcPct val="0"/>
              </a:spcBef>
              <a:spcAft>
                <a:spcPct val="35000"/>
              </a:spcAft>
            </a:pPr>
            <a:r>
              <a:rPr lang="en-US" sz="1200" i="1" dirty="0" err="1" smtClean="0">
                <a:solidFill>
                  <a:srgbClr val="3366FF"/>
                </a:solidFill>
              </a:rPr>
              <a:t>Araújo</a:t>
            </a:r>
            <a:r>
              <a:rPr lang="en-US" sz="1200" i="1" dirty="0" smtClean="0">
                <a:solidFill>
                  <a:srgbClr val="3366FF"/>
                </a:solidFill>
              </a:rPr>
              <a:t> et </a:t>
            </a:r>
            <a:r>
              <a:rPr lang="en-US" sz="1200" i="1" dirty="0">
                <a:solidFill>
                  <a:srgbClr val="3366FF"/>
                </a:solidFill>
              </a:rPr>
              <a:t>al(1994</a:t>
            </a:r>
            <a:r>
              <a:rPr lang="en-US" sz="1200" i="1" dirty="0" smtClean="0">
                <a:solidFill>
                  <a:srgbClr val="3366FF"/>
                </a:solidFill>
              </a:rPr>
              <a:t>)</a:t>
            </a:r>
            <a:r>
              <a:rPr lang="zh-CN" altLang="en-US" sz="1200" i="1" dirty="0" smtClean="0">
                <a:solidFill>
                  <a:srgbClr val="3366FF"/>
                </a:solidFill>
              </a:rPr>
              <a:t>，</a:t>
            </a:r>
            <a:r>
              <a:rPr lang="en-US" sz="1200" dirty="0" err="1" smtClean="0">
                <a:solidFill>
                  <a:srgbClr val="3366FF"/>
                </a:solidFill>
              </a:rPr>
              <a:t>Weglein</a:t>
            </a:r>
            <a:r>
              <a:rPr lang="en-US" sz="1200" dirty="0" smtClean="0">
                <a:solidFill>
                  <a:srgbClr val="3366FF"/>
                </a:solidFill>
              </a:rPr>
              <a:t> </a:t>
            </a:r>
            <a:r>
              <a:rPr lang="en-US" sz="1200" dirty="0">
                <a:solidFill>
                  <a:srgbClr val="3366FF"/>
                </a:solidFill>
              </a:rPr>
              <a:t>et al. (1997)</a:t>
            </a:r>
            <a:endParaRPr lang="en-US" sz="1200" i="1" kern="1200" baseline="-25000" dirty="0">
              <a:solidFill>
                <a:srgbClr val="3366FF"/>
              </a:solidFill>
            </a:endParaRPr>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7</a:t>
            </a:fld>
            <a:endParaRPr lang="en-US" sz="1400" b="1" dirty="0">
              <a:solidFill>
                <a:srgbClr val="FFFFFF"/>
              </a:solidFill>
            </a:endParaRPr>
          </a:p>
        </p:txBody>
      </p:sp>
      <p:sp>
        <p:nvSpPr>
          <p:cNvPr id="21" name="任意多边形 52"/>
          <p:cNvSpPr/>
          <p:nvPr/>
        </p:nvSpPr>
        <p:spPr>
          <a:xfrm>
            <a:off x="2971800" y="3714750"/>
            <a:ext cx="2926080" cy="12801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1600" dirty="0" smtClean="0">
                <a:solidFill>
                  <a:schemeClr val="bg1"/>
                </a:solidFill>
              </a:rPr>
              <a:t>Elimination first order internal multiples generated at the shallowest reflector</a:t>
            </a:r>
          </a:p>
          <a:p>
            <a:pPr lvl="0" algn="ctr" defTabSz="800100">
              <a:lnSpc>
                <a:spcPct val="90000"/>
              </a:lnSpc>
              <a:spcBef>
                <a:spcPct val="0"/>
              </a:spcBef>
              <a:spcAft>
                <a:spcPct val="35000"/>
              </a:spcAft>
            </a:pPr>
            <a:r>
              <a:rPr lang="en-US" sz="1600" dirty="0" smtClean="0">
                <a:solidFill>
                  <a:schemeClr val="bg1"/>
                </a:solidFill>
              </a:rPr>
              <a:t>(1D normal incidence)</a:t>
            </a:r>
          </a:p>
          <a:p>
            <a:pPr lvl="0" algn="ctr" defTabSz="800100">
              <a:lnSpc>
                <a:spcPct val="90000"/>
              </a:lnSpc>
              <a:spcBef>
                <a:spcPct val="0"/>
              </a:spcBef>
              <a:spcAft>
                <a:spcPct val="35000"/>
              </a:spcAft>
            </a:pPr>
            <a:r>
              <a:rPr lang="en-US" sz="1600" i="1" dirty="0" smtClean="0">
                <a:solidFill>
                  <a:srgbClr val="3366FF"/>
                </a:solidFill>
              </a:rPr>
              <a:t>Herrera(2012)</a:t>
            </a:r>
            <a:endParaRPr lang="en-US" sz="1600" i="1" baseline="-25000" dirty="0">
              <a:solidFill>
                <a:srgbClr val="3366FF"/>
              </a:solidFill>
            </a:endParaRPr>
          </a:p>
        </p:txBody>
      </p:sp>
    </p:spTree>
    <p:extLst>
      <p:ext uri="{BB962C8B-B14F-4D97-AF65-F5344CB8AC3E}">
        <p14:creationId xmlns:p14="http://schemas.microsoft.com/office/powerpoint/2010/main" val="253081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2743200" y="68580"/>
            <a:ext cx="324612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Internal multiple </a:t>
            </a:r>
            <a:r>
              <a:rPr lang="en-US" dirty="0">
                <a:solidFill>
                  <a:schemeClr val="bg1"/>
                </a:solidFill>
              </a:rPr>
              <a:t>r</a:t>
            </a:r>
            <a:r>
              <a:rPr lang="en-US" kern="1200" dirty="0" smtClean="0">
                <a:solidFill>
                  <a:schemeClr val="bg1"/>
                </a:solidFill>
              </a:rPr>
              <a:t>emoval</a:t>
            </a:r>
            <a:endParaRPr lang="en-US" kern="1200" dirty="0">
              <a:solidFill>
                <a:schemeClr val="bg1"/>
              </a:solidFill>
            </a:endParaRPr>
          </a:p>
        </p:txBody>
      </p:sp>
      <p:sp>
        <p:nvSpPr>
          <p:cNvPr id="37" name="任意多边形 36"/>
          <p:cNvSpPr/>
          <p:nvPr/>
        </p:nvSpPr>
        <p:spPr>
          <a:xfrm>
            <a:off x="5715000" y="1988820"/>
            <a:ext cx="292608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dirty="0" smtClean="0">
                <a:solidFill>
                  <a:schemeClr val="bg1"/>
                </a:solidFill>
              </a:rPr>
              <a:t>Spurious events removal</a:t>
            </a:r>
            <a:endParaRPr lang="en-US" baseline="-25000" dirty="0" smtClean="0">
              <a:solidFill>
                <a:schemeClr val="bg1"/>
              </a:solidFill>
            </a:endParaRPr>
          </a:p>
          <a:p>
            <a:pPr lvl="0" algn="ctr" defTabSz="800100">
              <a:lnSpc>
                <a:spcPct val="90000"/>
              </a:lnSpc>
              <a:spcBef>
                <a:spcPct val="0"/>
              </a:spcBef>
              <a:spcAft>
                <a:spcPct val="35000"/>
              </a:spcAft>
            </a:pPr>
            <a:r>
              <a:rPr lang="en-US" sz="1400" i="1" dirty="0" smtClean="0">
                <a:solidFill>
                  <a:srgbClr val="3366FF"/>
                </a:solidFill>
              </a:rPr>
              <a:t>Ma et al(2012),Liang et al(2012)</a:t>
            </a:r>
            <a:endParaRPr lang="en-US" sz="1400" i="1" kern="1200" baseline="-25000" dirty="0">
              <a:solidFill>
                <a:srgbClr val="3366FF"/>
              </a:solidFill>
            </a:endParaRPr>
          </a:p>
        </p:txBody>
      </p:sp>
      <p:sp>
        <p:nvSpPr>
          <p:cNvPr id="38" name="任意多边形 37"/>
          <p:cNvSpPr/>
          <p:nvPr/>
        </p:nvSpPr>
        <p:spPr>
          <a:xfrm>
            <a:off x="91440" y="1988820"/>
            <a:ext cx="2926080" cy="68580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kern="1200" smtClean="0">
                <a:solidFill>
                  <a:schemeClr val="bg1"/>
                </a:solidFill>
              </a:rPr>
              <a:t>Predicting correct amplitude</a:t>
            </a:r>
            <a:endParaRPr lang="en-US" baseline="-25000">
              <a:solidFill>
                <a:schemeClr val="bg1"/>
              </a:solidFill>
            </a:endParaRPr>
          </a:p>
        </p:txBody>
      </p:sp>
      <p:sp>
        <p:nvSpPr>
          <p:cNvPr id="51" name="任意多边形 50"/>
          <p:cNvSpPr/>
          <p:nvPr/>
        </p:nvSpPr>
        <p:spPr>
          <a:xfrm>
            <a:off x="0" y="3714750"/>
            <a:ext cx="2926080" cy="12801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smtClean="0">
                <a:solidFill>
                  <a:schemeClr val="bg1"/>
                </a:solidFill>
              </a:rPr>
              <a:t>Early ideas</a:t>
            </a:r>
          </a:p>
          <a:p>
            <a:pPr lvl="0" algn="ctr" defTabSz="800100">
              <a:lnSpc>
                <a:spcPct val="90000"/>
              </a:lnSpc>
              <a:spcBef>
                <a:spcPct val="0"/>
              </a:spcBef>
              <a:spcAft>
                <a:spcPct val="35000"/>
              </a:spcAft>
            </a:pPr>
            <a:r>
              <a:rPr lang="en-US" sz="1600" i="1" dirty="0" err="1" smtClean="0">
                <a:solidFill>
                  <a:schemeClr val="bg1"/>
                </a:solidFill>
              </a:rPr>
              <a:t>Ramírez</a:t>
            </a:r>
            <a:r>
              <a:rPr lang="en-US" sz="1600" i="1" dirty="0" smtClean="0">
                <a:solidFill>
                  <a:schemeClr val="bg1"/>
                </a:solidFill>
              </a:rPr>
              <a:t>(2005)</a:t>
            </a:r>
            <a:endParaRPr lang="en-US" sz="1600" i="1" dirty="0">
              <a:solidFill>
                <a:schemeClr val="bg1"/>
              </a:solidFill>
            </a:endParaRPr>
          </a:p>
        </p:txBody>
      </p:sp>
      <p:sp>
        <p:nvSpPr>
          <p:cNvPr id="53" name="任意多边形 52"/>
          <p:cNvSpPr/>
          <p:nvPr/>
        </p:nvSpPr>
        <p:spPr>
          <a:xfrm>
            <a:off x="2971800" y="3714750"/>
            <a:ext cx="2926080" cy="12801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1600" dirty="0" smtClean="0">
                <a:solidFill>
                  <a:schemeClr val="bg1"/>
                </a:solidFill>
              </a:rPr>
              <a:t>Elimination first order internal multiples generated at the shallowest reflector</a:t>
            </a:r>
          </a:p>
          <a:p>
            <a:pPr lvl="0" algn="ctr" defTabSz="800100">
              <a:lnSpc>
                <a:spcPct val="90000"/>
              </a:lnSpc>
              <a:spcBef>
                <a:spcPct val="0"/>
              </a:spcBef>
              <a:spcAft>
                <a:spcPct val="35000"/>
              </a:spcAft>
            </a:pPr>
            <a:r>
              <a:rPr lang="en-US" sz="1600" dirty="0" smtClean="0">
                <a:solidFill>
                  <a:schemeClr val="bg1"/>
                </a:solidFill>
              </a:rPr>
              <a:t>(1D normal incidence)</a:t>
            </a:r>
          </a:p>
          <a:p>
            <a:pPr lvl="0" algn="ctr" defTabSz="800100">
              <a:lnSpc>
                <a:spcPct val="90000"/>
              </a:lnSpc>
              <a:spcBef>
                <a:spcPct val="0"/>
              </a:spcBef>
              <a:spcAft>
                <a:spcPct val="35000"/>
              </a:spcAft>
            </a:pPr>
            <a:r>
              <a:rPr lang="en-US" sz="1600" i="1" dirty="0" smtClean="0">
                <a:solidFill>
                  <a:srgbClr val="3366FF"/>
                </a:solidFill>
              </a:rPr>
              <a:t>Herrera(2012)</a:t>
            </a:r>
            <a:endParaRPr lang="en-US" sz="1600" i="1" baseline="-25000" dirty="0">
              <a:solidFill>
                <a:srgbClr val="3366FF"/>
              </a:solidFill>
            </a:endParaRPr>
          </a:p>
        </p:txBody>
      </p:sp>
      <p:sp>
        <p:nvSpPr>
          <p:cNvPr id="59" name="任意多边形 58"/>
          <p:cNvSpPr/>
          <p:nvPr/>
        </p:nvSpPr>
        <p:spPr>
          <a:xfrm>
            <a:off x="5943600" y="3714750"/>
            <a:ext cx="3081528" cy="1280155"/>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altLang="zh-CN" dirty="0" smtClean="0">
                <a:solidFill>
                  <a:srgbClr val="FFFFFF"/>
                </a:solidFill>
              </a:rPr>
              <a:t>An algorithm to </a:t>
            </a:r>
            <a:r>
              <a:rPr lang="en-US" altLang="zh-CN" dirty="0">
                <a:solidFill>
                  <a:srgbClr val="FFFFFF"/>
                </a:solidFill>
              </a:rPr>
              <a:t>eliminate  </a:t>
            </a:r>
            <a:r>
              <a:rPr lang="en-US" altLang="zh-CN" dirty="0" smtClean="0">
                <a:solidFill>
                  <a:srgbClr val="FFFFFF"/>
                </a:solidFill>
              </a:rPr>
              <a:t>all first </a:t>
            </a:r>
            <a:r>
              <a:rPr lang="en-US" altLang="zh-CN" dirty="0">
                <a:solidFill>
                  <a:srgbClr val="FFFFFF"/>
                </a:solidFill>
              </a:rPr>
              <a:t>order internal </a:t>
            </a:r>
            <a:r>
              <a:rPr lang="en-US" altLang="zh-CN" dirty="0" smtClean="0">
                <a:solidFill>
                  <a:srgbClr val="FFFFFF"/>
                </a:solidFill>
              </a:rPr>
              <a:t>multiples from all reflectors under 1D normal incidence</a:t>
            </a:r>
          </a:p>
          <a:p>
            <a:pPr lvl="0" algn="ctr" defTabSz="800100">
              <a:lnSpc>
                <a:spcPct val="90000"/>
              </a:lnSpc>
              <a:spcBef>
                <a:spcPct val="0"/>
              </a:spcBef>
              <a:spcAft>
                <a:spcPct val="35000"/>
              </a:spcAft>
            </a:pPr>
            <a:r>
              <a:rPr lang="en-US" i="1" dirty="0" smtClean="0">
                <a:solidFill>
                  <a:srgbClr val="CCFFCC"/>
                </a:solidFill>
              </a:rPr>
              <a:t>(This presentation)</a:t>
            </a:r>
          </a:p>
        </p:txBody>
      </p:sp>
      <p:cxnSp>
        <p:nvCxnSpPr>
          <p:cNvPr id="6" name="直接箭头连接符 5"/>
          <p:cNvCxnSpPr/>
          <p:nvPr/>
        </p:nvCxnSpPr>
        <p:spPr>
          <a:xfrm>
            <a:off x="4381698" y="754380"/>
            <a:ext cx="0" cy="20574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38" idx="3"/>
          </p:cNvCxnSpPr>
          <p:nvPr/>
        </p:nvCxnSpPr>
        <p:spPr>
          <a:xfrm flipH="1">
            <a:off x="3017520" y="1809750"/>
            <a:ext cx="1325880" cy="274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37" idx="0"/>
          </p:cNvCxnSpPr>
          <p:nvPr/>
        </p:nvCxnSpPr>
        <p:spPr>
          <a:xfrm>
            <a:off x="4343400" y="1809750"/>
            <a:ext cx="1371600" cy="274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550512" y="2674620"/>
            <a:ext cx="3021489" cy="10287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1554480" y="2674620"/>
            <a:ext cx="6035040" cy="10287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1554480" y="2674620"/>
            <a:ext cx="0" cy="10287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bg1"/>
                </a:solidFill>
              </a:rPr>
              <a:t>I</a:t>
            </a:r>
            <a:r>
              <a:rPr lang="en-US" dirty="0" smtClean="0">
                <a:solidFill>
                  <a:schemeClr val="bg1"/>
                </a:solidFill>
              </a:rPr>
              <a:t>nternal multiple attenuation algorithm</a:t>
            </a:r>
            <a:endParaRPr lang="en-US" baseline="-25000" dirty="0">
              <a:solidFill>
                <a:schemeClr val="bg1"/>
              </a:solidFill>
            </a:endParaRPr>
          </a:p>
          <a:p>
            <a:pPr algn="ctr" defTabSz="800100">
              <a:lnSpc>
                <a:spcPct val="90000"/>
              </a:lnSpc>
              <a:spcBef>
                <a:spcPct val="0"/>
              </a:spcBef>
              <a:spcAft>
                <a:spcPct val="35000"/>
              </a:spcAft>
            </a:pPr>
            <a:r>
              <a:rPr lang="en-US" sz="1200" i="1" dirty="0" err="1" smtClean="0">
                <a:solidFill>
                  <a:srgbClr val="3366FF"/>
                </a:solidFill>
              </a:rPr>
              <a:t>Araújo</a:t>
            </a:r>
            <a:r>
              <a:rPr lang="en-US" sz="1200" i="1" dirty="0" smtClean="0">
                <a:solidFill>
                  <a:srgbClr val="3366FF"/>
                </a:solidFill>
              </a:rPr>
              <a:t> et </a:t>
            </a:r>
            <a:r>
              <a:rPr lang="en-US" sz="1200" i="1" dirty="0">
                <a:solidFill>
                  <a:srgbClr val="3366FF"/>
                </a:solidFill>
              </a:rPr>
              <a:t>al(1994</a:t>
            </a:r>
            <a:r>
              <a:rPr lang="en-US" sz="1200" i="1" dirty="0" smtClean="0">
                <a:solidFill>
                  <a:srgbClr val="3366FF"/>
                </a:solidFill>
              </a:rPr>
              <a:t>)</a:t>
            </a:r>
            <a:r>
              <a:rPr lang="zh-CN" altLang="en-US" sz="1200" i="1" dirty="0" smtClean="0">
                <a:solidFill>
                  <a:srgbClr val="3366FF"/>
                </a:solidFill>
              </a:rPr>
              <a:t>，</a:t>
            </a:r>
            <a:r>
              <a:rPr lang="en-US" sz="1200" dirty="0" err="1" smtClean="0">
                <a:solidFill>
                  <a:srgbClr val="3366FF"/>
                </a:solidFill>
              </a:rPr>
              <a:t>Weglein</a:t>
            </a:r>
            <a:r>
              <a:rPr lang="en-US" sz="1200" dirty="0" smtClean="0">
                <a:solidFill>
                  <a:srgbClr val="3366FF"/>
                </a:solidFill>
              </a:rPr>
              <a:t> </a:t>
            </a:r>
            <a:r>
              <a:rPr lang="en-US" sz="1200" dirty="0">
                <a:solidFill>
                  <a:srgbClr val="3366FF"/>
                </a:solidFill>
              </a:rPr>
              <a:t>et al. (1997)</a:t>
            </a:r>
            <a:endParaRPr lang="en-US" sz="1200" i="1" kern="1200" baseline="-25000" dirty="0">
              <a:solidFill>
                <a:srgbClr val="3366FF"/>
              </a:solidFill>
            </a:endParaRPr>
          </a:p>
        </p:txBody>
      </p:sp>
      <p:sp>
        <p:nvSpPr>
          <p:cNvPr id="3" name="Slide Number Placeholder 2"/>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8</a:t>
            </a:fld>
            <a:endParaRPr lang="en-US" sz="1400" b="1" dirty="0">
              <a:solidFill>
                <a:srgbClr val="FFFFFF"/>
              </a:solidFill>
            </a:endParaRPr>
          </a:p>
        </p:txBody>
      </p:sp>
    </p:spTree>
    <p:extLst>
      <p:ext uri="{BB962C8B-B14F-4D97-AF65-F5344CB8AC3E}">
        <p14:creationId xmlns:p14="http://schemas.microsoft.com/office/powerpoint/2010/main" val="3852657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648200" y="4095750"/>
            <a:ext cx="1825752" cy="8229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2000" dirty="0" smtClean="0">
                <a:solidFill>
                  <a:srgbClr val="000000"/>
                </a:solidFill>
              </a:rPr>
              <a:t>Numerical Tests</a:t>
            </a:r>
            <a:endParaRPr lang="en-US" sz="2000" kern="1200" dirty="0">
              <a:solidFill>
                <a:srgbClr val="000000"/>
              </a:solidFill>
            </a:endParaRPr>
          </a:p>
        </p:txBody>
      </p:sp>
      <p:sp>
        <p:nvSpPr>
          <p:cNvPr id="18" name="任意多边形 17"/>
          <p:cNvSpPr/>
          <p:nvPr/>
        </p:nvSpPr>
        <p:spPr>
          <a:xfrm>
            <a:off x="6629400" y="4095750"/>
            <a:ext cx="1825752" cy="822960"/>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sz="2000" dirty="0" smtClean="0">
                <a:solidFill>
                  <a:srgbClr val="000000"/>
                </a:solidFill>
              </a:rPr>
              <a:t>Conclusion</a:t>
            </a:r>
            <a:endParaRPr lang="en-US" sz="2000" kern="1200" dirty="0">
              <a:solidFill>
                <a:srgbClr val="000000"/>
              </a:solidFill>
            </a:endParaRPr>
          </a:p>
        </p:txBody>
      </p:sp>
      <p:sp>
        <p:nvSpPr>
          <p:cNvPr id="19" name="右大括号 18"/>
          <p:cNvSpPr/>
          <p:nvPr/>
        </p:nvSpPr>
        <p:spPr>
          <a:xfrm rot="16200000">
            <a:off x="6452632" y="2596118"/>
            <a:ext cx="192018" cy="2734082"/>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矩形 4"/>
          <p:cNvSpPr/>
          <p:nvPr/>
        </p:nvSpPr>
        <p:spPr>
          <a:xfrm>
            <a:off x="1677925" y="231094"/>
            <a:ext cx="5579347" cy="487313"/>
          </a:xfrm>
          <a:prstGeom prst="rect">
            <a:avLst/>
          </a:prstGeom>
        </p:spPr>
        <p:txBody>
          <a:bodyPr wrap="square">
            <a:spAutoFit/>
          </a:bodyPr>
          <a:lstStyle/>
          <a:p>
            <a:pPr lvl="0" algn="ctr" defTabSz="800100">
              <a:lnSpc>
                <a:spcPct val="90000"/>
              </a:lnSpc>
              <a:spcBef>
                <a:spcPct val="0"/>
              </a:spcBef>
              <a:spcAft>
                <a:spcPct val="35000"/>
              </a:spcAft>
            </a:pPr>
            <a:r>
              <a:rPr lang="en-US" sz="2800" b="1" i="1" dirty="0" smtClean="0">
                <a:solidFill>
                  <a:srgbClr val="FF0000"/>
                </a:solidFill>
              </a:rPr>
              <a:t>The structure of this presentation</a:t>
            </a:r>
            <a:endParaRPr lang="en-US" sz="2800" b="1" i="1" dirty="0">
              <a:solidFill>
                <a:srgbClr val="FF0000"/>
              </a:solidFill>
            </a:endParaRPr>
          </a:p>
        </p:txBody>
      </p:sp>
      <p:cxnSp>
        <p:nvCxnSpPr>
          <p:cNvPr id="20" name="直接箭头连接符 24"/>
          <p:cNvCxnSpPr>
            <a:endCxn id="22" idx="3"/>
          </p:cNvCxnSpPr>
          <p:nvPr/>
        </p:nvCxnSpPr>
        <p:spPr>
          <a:xfrm flipH="1">
            <a:off x="3703320" y="1809750"/>
            <a:ext cx="716280" cy="266555"/>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任意多边形 28"/>
          <p:cNvSpPr/>
          <p:nvPr/>
        </p:nvSpPr>
        <p:spPr>
          <a:xfrm>
            <a:off x="457200" y="19621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chemeClr val="bg1"/>
                </a:solidFill>
              </a:rPr>
              <a:t>Amplitude  issue</a:t>
            </a:r>
          </a:p>
        </p:txBody>
      </p:sp>
      <p:sp>
        <p:nvSpPr>
          <p:cNvPr id="23" name="任意多边形 28"/>
          <p:cNvSpPr/>
          <p:nvPr/>
        </p:nvSpPr>
        <p:spPr>
          <a:xfrm>
            <a:off x="4953000" y="30289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rgbClr val="000000"/>
                </a:solidFill>
              </a:rPr>
              <a:t>This new elimination </a:t>
            </a:r>
            <a:r>
              <a:rPr lang="en-US" dirty="0" smtClean="0">
                <a:solidFill>
                  <a:srgbClr val="000000"/>
                </a:solidFill>
              </a:rPr>
              <a:t>algorithm</a:t>
            </a:r>
            <a:endParaRPr lang="en-US" dirty="0">
              <a:solidFill>
                <a:srgbClr val="000000"/>
              </a:solidFill>
            </a:endParaRPr>
          </a:p>
        </p:txBody>
      </p:sp>
      <p:sp>
        <p:nvSpPr>
          <p:cNvPr id="24" name="任意多边形 28"/>
          <p:cNvSpPr/>
          <p:nvPr/>
        </p:nvSpPr>
        <p:spPr>
          <a:xfrm>
            <a:off x="457200" y="3028950"/>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lvl="0" algn="ctr" defTabSz="800100">
              <a:lnSpc>
                <a:spcPct val="90000"/>
              </a:lnSpc>
              <a:spcBef>
                <a:spcPct val="0"/>
              </a:spcBef>
              <a:spcAft>
                <a:spcPct val="35000"/>
              </a:spcAft>
            </a:pPr>
            <a:r>
              <a:rPr lang="en-US" dirty="0">
                <a:solidFill>
                  <a:srgbClr val="000000"/>
                </a:solidFill>
              </a:rPr>
              <a:t>Attenuation </a:t>
            </a:r>
            <a:r>
              <a:rPr lang="en-US" dirty="0" smtClean="0">
                <a:solidFill>
                  <a:srgbClr val="000000"/>
                </a:solidFill>
              </a:rPr>
              <a:t>factor</a:t>
            </a:r>
            <a:endParaRPr lang="en-US" dirty="0">
              <a:solidFill>
                <a:srgbClr val="000000"/>
              </a:solidFill>
            </a:endParaRPr>
          </a:p>
        </p:txBody>
      </p:sp>
      <p:cxnSp>
        <p:nvCxnSpPr>
          <p:cNvPr id="25" name="直接箭头连接符 24"/>
          <p:cNvCxnSpPr/>
          <p:nvPr/>
        </p:nvCxnSpPr>
        <p:spPr>
          <a:xfrm>
            <a:off x="3733800" y="3486150"/>
            <a:ext cx="1219200" cy="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4"/>
          <p:cNvCxnSpPr/>
          <p:nvPr/>
        </p:nvCxnSpPr>
        <p:spPr>
          <a:xfrm>
            <a:off x="2057400" y="2800350"/>
            <a:ext cx="0" cy="2286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任意多边形 28"/>
          <p:cNvSpPr/>
          <p:nvPr/>
        </p:nvSpPr>
        <p:spPr>
          <a:xfrm>
            <a:off x="2743200" y="960119"/>
            <a:ext cx="3246120" cy="822957"/>
          </a:xfrm>
          <a:custGeom>
            <a:avLst/>
            <a:gdLst>
              <a:gd name="connsiteX0" fmla="*/ 0 w 1352925"/>
              <a:gd name="connsiteY0" fmla="*/ 225492 h 1625600"/>
              <a:gd name="connsiteX1" fmla="*/ 225492 w 1352925"/>
              <a:gd name="connsiteY1" fmla="*/ 0 h 1625600"/>
              <a:gd name="connsiteX2" fmla="*/ 1127433 w 1352925"/>
              <a:gd name="connsiteY2" fmla="*/ 0 h 1625600"/>
              <a:gd name="connsiteX3" fmla="*/ 1352925 w 1352925"/>
              <a:gd name="connsiteY3" fmla="*/ 225492 h 1625600"/>
              <a:gd name="connsiteX4" fmla="*/ 1352925 w 1352925"/>
              <a:gd name="connsiteY4" fmla="*/ 1400108 h 1625600"/>
              <a:gd name="connsiteX5" fmla="*/ 1127433 w 1352925"/>
              <a:gd name="connsiteY5" fmla="*/ 1625600 h 1625600"/>
              <a:gd name="connsiteX6" fmla="*/ 225492 w 1352925"/>
              <a:gd name="connsiteY6" fmla="*/ 1625600 h 1625600"/>
              <a:gd name="connsiteX7" fmla="*/ 0 w 1352925"/>
              <a:gd name="connsiteY7" fmla="*/ 1400108 h 1625600"/>
              <a:gd name="connsiteX8" fmla="*/ 0 w 1352925"/>
              <a:gd name="connsiteY8" fmla="*/ 2254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925" h="1625600">
                <a:moveTo>
                  <a:pt x="0" y="225492"/>
                </a:moveTo>
                <a:cubicBezTo>
                  <a:pt x="0" y="100956"/>
                  <a:pt x="100956" y="0"/>
                  <a:pt x="225492" y="0"/>
                </a:cubicBezTo>
                <a:lnTo>
                  <a:pt x="1127433" y="0"/>
                </a:lnTo>
                <a:cubicBezTo>
                  <a:pt x="1251969" y="0"/>
                  <a:pt x="1352925" y="100956"/>
                  <a:pt x="1352925" y="225492"/>
                </a:cubicBezTo>
                <a:lnTo>
                  <a:pt x="1352925" y="1400108"/>
                </a:lnTo>
                <a:cubicBezTo>
                  <a:pt x="1352925" y="1524644"/>
                  <a:pt x="1251969" y="1625600"/>
                  <a:pt x="1127433" y="1625600"/>
                </a:cubicBezTo>
                <a:lnTo>
                  <a:pt x="225492" y="1625600"/>
                </a:lnTo>
                <a:cubicBezTo>
                  <a:pt x="100956" y="1625600"/>
                  <a:pt x="0" y="1524644"/>
                  <a:pt x="0" y="1400108"/>
                </a:cubicBezTo>
                <a:lnTo>
                  <a:pt x="0" y="22549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24" tIns="134624" rIns="134624" bIns="134624" numCol="1" spcCol="1270" anchor="ctr" anchorCtr="0">
            <a:noAutofit/>
          </a:bodyPr>
          <a:lstStyle/>
          <a:p>
            <a:pPr algn="ctr" defTabSz="800100">
              <a:lnSpc>
                <a:spcPct val="90000"/>
              </a:lnSpc>
              <a:spcBef>
                <a:spcPct val="0"/>
              </a:spcBef>
              <a:spcAft>
                <a:spcPct val="35000"/>
              </a:spcAft>
            </a:pPr>
            <a:r>
              <a:rPr lang="en-US" dirty="0">
                <a:solidFill>
                  <a:schemeClr val="bg1"/>
                </a:solidFill>
              </a:rPr>
              <a:t>I</a:t>
            </a:r>
            <a:r>
              <a:rPr lang="en-US" dirty="0" smtClean="0">
                <a:solidFill>
                  <a:schemeClr val="bg1"/>
                </a:solidFill>
              </a:rPr>
              <a:t>nternal multiple attenuation algorithm</a:t>
            </a:r>
            <a:endParaRPr lang="en-US" baseline="-25000" dirty="0">
              <a:solidFill>
                <a:schemeClr val="bg1"/>
              </a:solidFill>
            </a:endParaRPr>
          </a:p>
          <a:p>
            <a:pPr algn="ctr" defTabSz="800100">
              <a:lnSpc>
                <a:spcPct val="90000"/>
              </a:lnSpc>
              <a:spcBef>
                <a:spcPct val="0"/>
              </a:spcBef>
              <a:spcAft>
                <a:spcPct val="35000"/>
              </a:spcAft>
            </a:pPr>
            <a:r>
              <a:rPr lang="en-US" sz="1200" i="1" dirty="0" err="1" smtClean="0">
                <a:solidFill>
                  <a:srgbClr val="3366FF"/>
                </a:solidFill>
              </a:rPr>
              <a:t>Araújo</a:t>
            </a:r>
            <a:r>
              <a:rPr lang="en-US" sz="1200" i="1" dirty="0" smtClean="0">
                <a:solidFill>
                  <a:srgbClr val="3366FF"/>
                </a:solidFill>
              </a:rPr>
              <a:t> et </a:t>
            </a:r>
            <a:r>
              <a:rPr lang="en-US" sz="1200" i="1" dirty="0">
                <a:solidFill>
                  <a:srgbClr val="3366FF"/>
                </a:solidFill>
              </a:rPr>
              <a:t>al(1994</a:t>
            </a:r>
            <a:r>
              <a:rPr lang="en-US" sz="1200" i="1" dirty="0" smtClean="0">
                <a:solidFill>
                  <a:srgbClr val="3366FF"/>
                </a:solidFill>
              </a:rPr>
              <a:t>)</a:t>
            </a:r>
            <a:r>
              <a:rPr lang="zh-CN" altLang="en-US" sz="1200" i="1" dirty="0" smtClean="0">
                <a:solidFill>
                  <a:srgbClr val="3366FF"/>
                </a:solidFill>
              </a:rPr>
              <a:t>，</a:t>
            </a:r>
            <a:r>
              <a:rPr lang="en-US" sz="1200" dirty="0" err="1" smtClean="0">
                <a:solidFill>
                  <a:srgbClr val="3366FF"/>
                </a:solidFill>
              </a:rPr>
              <a:t>Weglein</a:t>
            </a:r>
            <a:r>
              <a:rPr lang="en-US" sz="1200" dirty="0" smtClean="0">
                <a:solidFill>
                  <a:srgbClr val="3366FF"/>
                </a:solidFill>
              </a:rPr>
              <a:t> </a:t>
            </a:r>
            <a:r>
              <a:rPr lang="en-US" sz="1200" dirty="0">
                <a:solidFill>
                  <a:srgbClr val="3366FF"/>
                </a:solidFill>
              </a:rPr>
              <a:t>et al. (1997)</a:t>
            </a:r>
            <a:endParaRPr lang="en-US" sz="1200" i="1" kern="1200" baseline="-25000" dirty="0">
              <a:solidFill>
                <a:srgbClr val="3366FF"/>
              </a:solidFill>
            </a:endParaRPr>
          </a:p>
        </p:txBody>
      </p:sp>
      <p:sp>
        <p:nvSpPr>
          <p:cNvPr id="2" name="Slide Number Placeholder 1"/>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9</a:t>
            </a:fld>
            <a:endParaRPr lang="en-US" sz="1400" b="1" dirty="0">
              <a:solidFill>
                <a:srgbClr val="FFFFFF"/>
              </a:solidFill>
            </a:endParaRPr>
          </a:p>
        </p:txBody>
      </p:sp>
    </p:spTree>
    <p:extLst>
      <p:ext uri="{BB962C8B-B14F-4D97-AF65-F5344CB8AC3E}">
        <p14:creationId xmlns:p14="http://schemas.microsoft.com/office/powerpoint/2010/main" val="3684040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1846</Words>
  <Application>Microsoft Macintosh PowerPoint</Application>
  <PresentationFormat>On-screen Show (16:9)</PresentationFormat>
  <Paragraphs>452</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Apex</vt:lpstr>
      <vt:lpstr>An algorithm for the elimination of all first order internal multiples from all reflectors in a 1D medium: theory and TESTS including bandwidth and noise</vt:lpstr>
      <vt:lpstr>PowerPoint Presentation</vt:lpstr>
      <vt:lpstr>PowerPoint Presentation</vt:lpstr>
      <vt:lpstr>Algorithm &amp; Adaptive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2013-06-06T15:50:54Z</dcterms:created>
  <dcterms:modified xsi:type="dcterms:W3CDTF">2013-09-24T16:38:54Z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